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</p:sldMasterIdLst>
  <p:notesMasterIdLst>
    <p:notesMasterId r:id="rId20"/>
  </p:notesMasterIdLst>
  <p:sldIdLst>
    <p:sldId id="319" r:id="rId5"/>
    <p:sldId id="311" r:id="rId6"/>
    <p:sldId id="321" r:id="rId7"/>
    <p:sldId id="320" r:id="rId8"/>
    <p:sldId id="313" r:id="rId9"/>
    <p:sldId id="314" r:id="rId10"/>
    <p:sldId id="315" r:id="rId11"/>
    <p:sldId id="316" r:id="rId12"/>
    <p:sldId id="317" r:id="rId13"/>
    <p:sldId id="322" r:id="rId14"/>
    <p:sldId id="327" r:id="rId15"/>
    <p:sldId id="323" r:id="rId16"/>
    <p:sldId id="328" r:id="rId17"/>
    <p:sldId id="325" r:id="rId18"/>
    <p:sldId id="260" r:id="rId19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21"/>
      <p:bold r:id="rId22"/>
      <p:italic r:id="rId23"/>
      <p:boldItalic r:id="rId24"/>
    </p:embeddedFont>
    <p:embeddedFont>
      <p:font typeface="Barlow Semi Condensed SemiBold" panose="00000706000000000000" pitchFamily="2" charset="0"/>
      <p:regular r:id="rId25"/>
      <p:bold r:id="rId26"/>
      <p:italic r:id="rId27"/>
      <p:boldItalic r:id="rId28"/>
    </p:embeddedFont>
    <p:embeddedFont>
      <p:font typeface="Nunito Light" pitchFamily="2" charset="0"/>
      <p:regular r:id="rId29"/>
    </p:embeddedFont>
    <p:embeddedFont>
      <p:font typeface="Titillium Web" panose="000005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0C61C6-F641-EE9A-3130-FE99F4BF3767}" v="34" dt="2024-03-08T15:29:23.287"/>
    <p1510:client id="{862B168A-3577-FCDC-B767-305978A94546}" v="193" dt="2024-03-08T08:52:04.745"/>
    <p1510:client id="{93CF52DF-01C2-AE84-60E2-124458625C0C}" v="1" dt="2024-03-08T14:07:30.127"/>
    <p1510:client id="{D3DDA4B4-A919-386F-BA58-C372EDDD987D}" v="880" dt="2024-03-08T15:27:20.869"/>
    <p1510:client id="{EC8C106E-C10F-A41E-0E3F-7B9B12993280}" v="25" dt="2024-03-08T00:42:20.983"/>
  </p1510:revLst>
</p1510:revInfo>
</file>

<file path=ppt/tableStyles.xml><?xml version="1.0" encoding="utf-8"?>
<a:tblStyleLst xmlns:a="http://schemas.openxmlformats.org/drawingml/2006/main" def="{61CA8A48-C7CE-4135-8103-11C3189F6633}">
  <a:tblStyle styleId="{61CA8A48-C7CE-4135-8103-11C3189F66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08DCFDE-0DF1-4FB0-99EC-730F0041FFC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08E0CB-FCE2-4FD6-AC21-DC1FAB128BC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F6CAEE1-B253-4865-804F-D37D86696E59}">
      <dgm:prSet phldrT="[Texte]" phldr="0"/>
      <dgm:spPr/>
      <dgm:t>
        <a:bodyPr/>
        <a:lstStyle/>
        <a:p>
          <a:pPr rtl="0"/>
          <a:r>
            <a:rPr lang="fr-FR">
              <a:latin typeface="Arial"/>
            </a:rPr>
            <a:t>2015 </a:t>
          </a:r>
          <a:r>
            <a:rPr lang="fr-FR" err="1">
              <a:latin typeface="Arial"/>
            </a:rPr>
            <a:t>solving</a:t>
          </a:r>
          <a:endParaRPr lang="fr-FR" err="1"/>
        </a:p>
      </dgm:t>
    </dgm:pt>
    <dgm:pt modelId="{6BB29F5B-3A0C-4F89-A607-A7A4B656783C}" type="parTrans" cxnId="{C03648E1-3D54-41D0-A3EC-FB1E13E9B959}">
      <dgm:prSet/>
      <dgm:spPr/>
    </dgm:pt>
    <dgm:pt modelId="{A4F60E2A-F74E-4DF4-9AF3-02645D42A549}" type="sibTrans" cxnId="{C03648E1-3D54-41D0-A3EC-FB1E13E9B959}">
      <dgm:prSet/>
      <dgm:spPr/>
      <dgm:t>
        <a:bodyPr/>
        <a:lstStyle/>
        <a:p>
          <a:endParaRPr lang="fr-FR"/>
        </a:p>
      </dgm:t>
    </dgm:pt>
    <dgm:pt modelId="{B8A5E520-CD2E-4F5E-AA28-5A45A0FB99C1}">
      <dgm:prSet phldrT="[Texte]" phldr="0"/>
      <dgm:spPr/>
      <dgm:t>
        <a:bodyPr/>
        <a:lstStyle/>
        <a:p>
          <a:pPr rtl="0"/>
          <a:r>
            <a:rPr lang="fr-FR">
              <a:latin typeface="Arial"/>
            </a:rPr>
            <a:t> 3 à 20 itérations par solving</a:t>
          </a:r>
          <a:endParaRPr lang="fr-FR"/>
        </a:p>
      </dgm:t>
    </dgm:pt>
    <dgm:pt modelId="{F954F101-6ED6-4135-A169-12E0BDD79569}" type="parTrans" cxnId="{BD9D0FCE-0400-48B4-97AC-8199CEE8863D}">
      <dgm:prSet/>
      <dgm:spPr/>
    </dgm:pt>
    <dgm:pt modelId="{6A22AEC2-DBD5-4EB3-9C80-6B316B775D02}" type="sibTrans" cxnId="{BD9D0FCE-0400-48B4-97AC-8199CEE8863D}">
      <dgm:prSet/>
      <dgm:spPr/>
      <dgm:t>
        <a:bodyPr/>
        <a:lstStyle/>
        <a:p>
          <a:endParaRPr lang="fr-FR"/>
        </a:p>
      </dgm:t>
    </dgm:pt>
    <dgm:pt modelId="{02FBC599-602E-4EFA-AD34-CBDC2186A55C}">
      <dgm:prSet phldrT="[Texte]" phldr="0"/>
      <dgm:spPr/>
      <dgm:t>
        <a:bodyPr/>
        <a:lstStyle/>
        <a:p>
          <a:pPr rtl="0"/>
          <a:r>
            <a:rPr lang="fr-FR">
              <a:latin typeface="Arial"/>
            </a:rPr>
            <a:t> Efficacité max de 25%</a:t>
          </a:r>
          <a:endParaRPr lang="fr-FR"/>
        </a:p>
      </dgm:t>
    </dgm:pt>
    <dgm:pt modelId="{A13ABAC2-D935-4A9D-ABED-78F6FB1CD135}" type="parTrans" cxnId="{0E2B5F19-9EB5-4A42-A755-46284F8DCEF8}">
      <dgm:prSet/>
      <dgm:spPr/>
    </dgm:pt>
    <dgm:pt modelId="{84594290-2C44-4470-9480-C7BF0E8A5936}" type="sibTrans" cxnId="{0E2B5F19-9EB5-4A42-A755-46284F8DCEF8}">
      <dgm:prSet/>
      <dgm:spPr/>
    </dgm:pt>
    <dgm:pt modelId="{B5EF32BD-B407-4232-8D71-FC25187AF453}" type="pres">
      <dgm:prSet presAssocID="{F708E0CB-FCE2-4FD6-AC21-DC1FAB128BC1}" presName="linearFlow" presStyleCnt="0">
        <dgm:presLayoutVars>
          <dgm:resizeHandles val="exact"/>
        </dgm:presLayoutVars>
      </dgm:prSet>
      <dgm:spPr/>
    </dgm:pt>
    <dgm:pt modelId="{6320F1B1-F17D-4EC2-A5A8-A79878F8476B}" type="pres">
      <dgm:prSet presAssocID="{EF6CAEE1-B253-4865-804F-D37D86696E59}" presName="node" presStyleLbl="node1" presStyleIdx="0" presStyleCnt="3">
        <dgm:presLayoutVars>
          <dgm:bulletEnabled val="1"/>
        </dgm:presLayoutVars>
      </dgm:prSet>
      <dgm:spPr/>
    </dgm:pt>
    <dgm:pt modelId="{0EB1E8DE-D94E-41E2-B06C-179EA7A627AA}" type="pres">
      <dgm:prSet presAssocID="{A4F60E2A-F74E-4DF4-9AF3-02645D42A549}" presName="sibTrans" presStyleLbl="sibTrans2D1" presStyleIdx="0" presStyleCnt="2"/>
      <dgm:spPr/>
    </dgm:pt>
    <dgm:pt modelId="{517A1F17-4F1F-48F7-A487-F3FD62C58413}" type="pres">
      <dgm:prSet presAssocID="{A4F60E2A-F74E-4DF4-9AF3-02645D42A549}" presName="connectorText" presStyleLbl="sibTrans2D1" presStyleIdx="0" presStyleCnt="2"/>
      <dgm:spPr/>
    </dgm:pt>
    <dgm:pt modelId="{5A3AEFD7-F847-4722-9EBB-7666076EBB22}" type="pres">
      <dgm:prSet presAssocID="{B8A5E520-CD2E-4F5E-AA28-5A45A0FB99C1}" presName="node" presStyleLbl="node1" presStyleIdx="1" presStyleCnt="3">
        <dgm:presLayoutVars>
          <dgm:bulletEnabled val="1"/>
        </dgm:presLayoutVars>
      </dgm:prSet>
      <dgm:spPr/>
    </dgm:pt>
    <dgm:pt modelId="{089545AB-ED5D-4299-8BE2-715CBA986429}" type="pres">
      <dgm:prSet presAssocID="{6A22AEC2-DBD5-4EB3-9C80-6B316B775D02}" presName="sibTrans" presStyleLbl="sibTrans2D1" presStyleIdx="1" presStyleCnt="2"/>
      <dgm:spPr/>
    </dgm:pt>
    <dgm:pt modelId="{7D48FE43-61F2-4D4E-9637-3F35D0097C2D}" type="pres">
      <dgm:prSet presAssocID="{6A22AEC2-DBD5-4EB3-9C80-6B316B775D02}" presName="connectorText" presStyleLbl="sibTrans2D1" presStyleIdx="1" presStyleCnt="2"/>
      <dgm:spPr/>
    </dgm:pt>
    <dgm:pt modelId="{2BBD4AA8-6C06-4D6A-A7F5-1C93040D1F76}" type="pres">
      <dgm:prSet presAssocID="{02FBC599-602E-4EFA-AD34-CBDC2186A55C}" presName="node" presStyleLbl="node1" presStyleIdx="2" presStyleCnt="3">
        <dgm:presLayoutVars>
          <dgm:bulletEnabled val="1"/>
        </dgm:presLayoutVars>
      </dgm:prSet>
      <dgm:spPr/>
    </dgm:pt>
  </dgm:ptLst>
  <dgm:cxnLst>
    <dgm:cxn modelId="{39F77117-554E-4705-9C26-099E1E6427B5}" type="presOf" srcId="{6A22AEC2-DBD5-4EB3-9C80-6B316B775D02}" destId="{7D48FE43-61F2-4D4E-9637-3F35D0097C2D}" srcOrd="1" destOrd="0" presId="urn:microsoft.com/office/officeart/2005/8/layout/process2"/>
    <dgm:cxn modelId="{0E2B5F19-9EB5-4A42-A755-46284F8DCEF8}" srcId="{F708E0CB-FCE2-4FD6-AC21-DC1FAB128BC1}" destId="{02FBC599-602E-4EFA-AD34-CBDC2186A55C}" srcOrd="2" destOrd="0" parTransId="{A13ABAC2-D935-4A9D-ABED-78F6FB1CD135}" sibTransId="{84594290-2C44-4470-9480-C7BF0E8A5936}"/>
    <dgm:cxn modelId="{D8D7AD4D-24DF-4DFF-9EC6-C933171ABFFF}" type="presOf" srcId="{02FBC599-602E-4EFA-AD34-CBDC2186A55C}" destId="{2BBD4AA8-6C06-4D6A-A7F5-1C93040D1F76}" srcOrd="0" destOrd="0" presId="urn:microsoft.com/office/officeart/2005/8/layout/process2"/>
    <dgm:cxn modelId="{95674B75-7455-42C3-A3A5-FEEE98284243}" type="presOf" srcId="{F708E0CB-FCE2-4FD6-AC21-DC1FAB128BC1}" destId="{B5EF32BD-B407-4232-8D71-FC25187AF453}" srcOrd="0" destOrd="0" presId="urn:microsoft.com/office/officeart/2005/8/layout/process2"/>
    <dgm:cxn modelId="{0601DD7B-0410-42D5-BAB1-D32EE4772679}" type="presOf" srcId="{EF6CAEE1-B253-4865-804F-D37D86696E59}" destId="{6320F1B1-F17D-4EC2-A5A8-A79878F8476B}" srcOrd="0" destOrd="0" presId="urn:microsoft.com/office/officeart/2005/8/layout/process2"/>
    <dgm:cxn modelId="{0E1B907D-F9E9-4B57-8DD8-9A0E92DB14E5}" type="presOf" srcId="{A4F60E2A-F74E-4DF4-9AF3-02645D42A549}" destId="{517A1F17-4F1F-48F7-A487-F3FD62C58413}" srcOrd="1" destOrd="0" presId="urn:microsoft.com/office/officeart/2005/8/layout/process2"/>
    <dgm:cxn modelId="{7A7BC580-50D0-4967-8935-131CE3E263FA}" type="presOf" srcId="{A4F60E2A-F74E-4DF4-9AF3-02645D42A549}" destId="{0EB1E8DE-D94E-41E2-B06C-179EA7A627AA}" srcOrd="0" destOrd="0" presId="urn:microsoft.com/office/officeart/2005/8/layout/process2"/>
    <dgm:cxn modelId="{BD9D0FCE-0400-48B4-97AC-8199CEE8863D}" srcId="{F708E0CB-FCE2-4FD6-AC21-DC1FAB128BC1}" destId="{B8A5E520-CD2E-4F5E-AA28-5A45A0FB99C1}" srcOrd="1" destOrd="0" parTransId="{F954F101-6ED6-4135-A169-12E0BDD79569}" sibTransId="{6A22AEC2-DBD5-4EB3-9C80-6B316B775D02}"/>
    <dgm:cxn modelId="{C03648E1-3D54-41D0-A3EC-FB1E13E9B959}" srcId="{F708E0CB-FCE2-4FD6-AC21-DC1FAB128BC1}" destId="{EF6CAEE1-B253-4865-804F-D37D86696E59}" srcOrd="0" destOrd="0" parTransId="{6BB29F5B-3A0C-4F89-A607-A7A4B656783C}" sibTransId="{A4F60E2A-F74E-4DF4-9AF3-02645D42A549}"/>
    <dgm:cxn modelId="{BACEB5E9-C9C6-4695-8A47-DFED884BFFD0}" type="presOf" srcId="{B8A5E520-CD2E-4F5E-AA28-5A45A0FB99C1}" destId="{5A3AEFD7-F847-4722-9EBB-7666076EBB22}" srcOrd="0" destOrd="0" presId="urn:microsoft.com/office/officeart/2005/8/layout/process2"/>
    <dgm:cxn modelId="{057368F2-7CF9-4E6F-B8DC-FBF96EE6C548}" type="presOf" srcId="{6A22AEC2-DBD5-4EB3-9C80-6B316B775D02}" destId="{089545AB-ED5D-4299-8BE2-715CBA986429}" srcOrd="0" destOrd="0" presId="urn:microsoft.com/office/officeart/2005/8/layout/process2"/>
    <dgm:cxn modelId="{C30F77D6-B173-468A-B516-F31A50CA9513}" type="presParOf" srcId="{B5EF32BD-B407-4232-8D71-FC25187AF453}" destId="{6320F1B1-F17D-4EC2-A5A8-A79878F8476B}" srcOrd="0" destOrd="0" presId="urn:microsoft.com/office/officeart/2005/8/layout/process2"/>
    <dgm:cxn modelId="{4CE4DFA4-F647-42D9-AEAC-F14F236B7923}" type="presParOf" srcId="{B5EF32BD-B407-4232-8D71-FC25187AF453}" destId="{0EB1E8DE-D94E-41E2-B06C-179EA7A627AA}" srcOrd="1" destOrd="0" presId="urn:microsoft.com/office/officeart/2005/8/layout/process2"/>
    <dgm:cxn modelId="{4ACAE31F-C006-4E5E-A7DC-58EBCC0CA14A}" type="presParOf" srcId="{0EB1E8DE-D94E-41E2-B06C-179EA7A627AA}" destId="{517A1F17-4F1F-48F7-A487-F3FD62C58413}" srcOrd="0" destOrd="0" presId="urn:microsoft.com/office/officeart/2005/8/layout/process2"/>
    <dgm:cxn modelId="{43225DE9-A426-4C1B-950F-1D95F18D4049}" type="presParOf" srcId="{B5EF32BD-B407-4232-8D71-FC25187AF453}" destId="{5A3AEFD7-F847-4722-9EBB-7666076EBB22}" srcOrd="2" destOrd="0" presId="urn:microsoft.com/office/officeart/2005/8/layout/process2"/>
    <dgm:cxn modelId="{02594286-4385-4D59-A74D-68FD0CB96DB6}" type="presParOf" srcId="{B5EF32BD-B407-4232-8D71-FC25187AF453}" destId="{089545AB-ED5D-4299-8BE2-715CBA986429}" srcOrd="3" destOrd="0" presId="urn:microsoft.com/office/officeart/2005/8/layout/process2"/>
    <dgm:cxn modelId="{9BB9DB32-E532-4573-9F9E-887F8DCCD604}" type="presParOf" srcId="{089545AB-ED5D-4299-8BE2-715CBA986429}" destId="{7D48FE43-61F2-4D4E-9637-3F35D0097C2D}" srcOrd="0" destOrd="0" presId="urn:microsoft.com/office/officeart/2005/8/layout/process2"/>
    <dgm:cxn modelId="{A559119A-AFA2-4B24-BD69-4B6B176317BD}" type="presParOf" srcId="{B5EF32BD-B407-4232-8D71-FC25187AF453}" destId="{2BBD4AA8-6C06-4D6A-A7F5-1C93040D1F7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20F1B1-F17D-4EC2-A5A8-A79878F8476B}">
      <dsp:nvSpPr>
        <dsp:cNvPr id="0" name=""/>
        <dsp:cNvSpPr/>
      </dsp:nvSpPr>
      <dsp:spPr>
        <a:xfrm>
          <a:off x="1463040" y="0"/>
          <a:ext cx="1645919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>
              <a:latin typeface="Arial"/>
            </a:rPr>
            <a:t>2015 </a:t>
          </a:r>
          <a:r>
            <a:rPr lang="fr-FR" sz="1800" kern="1200" err="1">
              <a:latin typeface="Arial"/>
            </a:rPr>
            <a:t>solving</a:t>
          </a:r>
          <a:endParaRPr lang="fr-FR" sz="1800" kern="1200" err="1"/>
        </a:p>
      </dsp:txBody>
      <dsp:txXfrm>
        <a:off x="1489822" y="26782"/>
        <a:ext cx="1592355" cy="860835"/>
      </dsp:txXfrm>
    </dsp:sp>
    <dsp:sp modelId="{0EB1E8DE-D94E-41E2-B06C-179EA7A627AA}">
      <dsp:nvSpPr>
        <dsp:cNvPr id="0" name=""/>
        <dsp:cNvSpPr/>
      </dsp:nvSpPr>
      <dsp:spPr>
        <a:xfrm rot="5400000">
          <a:off x="2114550" y="937260"/>
          <a:ext cx="342899" cy="411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 rot="-5400000">
        <a:off x="2162556" y="971550"/>
        <a:ext cx="246887" cy="240029"/>
      </dsp:txXfrm>
    </dsp:sp>
    <dsp:sp modelId="{5A3AEFD7-F847-4722-9EBB-7666076EBB22}">
      <dsp:nvSpPr>
        <dsp:cNvPr id="0" name=""/>
        <dsp:cNvSpPr/>
      </dsp:nvSpPr>
      <dsp:spPr>
        <a:xfrm>
          <a:off x="1463040" y="1371600"/>
          <a:ext cx="1645919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>
              <a:latin typeface="Arial"/>
            </a:rPr>
            <a:t> 3 à 20 itérations par solving</a:t>
          </a:r>
          <a:endParaRPr lang="fr-FR" sz="1800" kern="1200"/>
        </a:p>
      </dsp:txBody>
      <dsp:txXfrm>
        <a:off x="1489822" y="1398382"/>
        <a:ext cx="1592355" cy="860835"/>
      </dsp:txXfrm>
    </dsp:sp>
    <dsp:sp modelId="{089545AB-ED5D-4299-8BE2-715CBA986429}">
      <dsp:nvSpPr>
        <dsp:cNvPr id="0" name=""/>
        <dsp:cNvSpPr/>
      </dsp:nvSpPr>
      <dsp:spPr>
        <a:xfrm rot="5400000">
          <a:off x="2114550" y="2308859"/>
          <a:ext cx="342899" cy="411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 rot="-5400000">
        <a:off x="2162556" y="2343149"/>
        <a:ext cx="246887" cy="240029"/>
      </dsp:txXfrm>
    </dsp:sp>
    <dsp:sp modelId="{2BBD4AA8-6C06-4D6A-A7F5-1C93040D1F76}">
      <dsp:nvSpPr>
        <dsp:cNvPr id="0" name=""/>
        <dsp:cNvSpPr/>
      </dsp:nvSpPr>
      <dsp:spPr>
        <a:xfrm>
          <a:off x="1463040" y="2743199"/>
          <a:ext cx="1645919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>
              <a:latin typeface="Arial"/>
            </a:rPr>
            <a:t> Efficacité max de 25%</a:t>
          </a:r>
          <a:endParaRPr lang="fr-FR" sz="1800" kern="1200"/>
        </a:p>
      </dsp:txBody>
      <dsp:txXfrm>
        <a:off x="1489822" y="2769981"/>
        <a:ext cx="1592355" cy="8608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8573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055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100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761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37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320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327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7325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193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2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2" name="Google Shape;12;p2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" name="Google Shape;13;p2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" name="Google Shape;14;p2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" name="Google Shape;15;p2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" name="Google Shape;16;p2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7" name="Google Shape;17;p2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" name="Google Shape;18;p2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" name="Google Shape;19;p2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" name="Google Shape;20;p2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" name="Google Shape;21;p2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22" name="Google Shape;22;p2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" name="Google Shape;23;p2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" name="Google Shape;24;p2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5" name="Google Shape;25;p2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26" name="Google Shape;26;p2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27" name="Google Shape;27;p2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28" name="Google Shape;28;p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9" name="Google Shape;29;p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0" name="Google Shape;30;p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1" name="Google Shape;31;p2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2" name="Google Shape;32;p2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33" name="Google Shape;33;p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4" name="Google Shape;34;p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5" name="Google Shape;35;p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6" name="Google Shape;36;p2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7" name="Google Shape;37;p2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38" name="Google Shape;38;p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9" name="Google Shape;39;p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0" name="Google Shape;40;p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41" name="Google Shape;41;p2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42" name="Google Shape;42;p2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43" name="Google Shape;43;p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" name="Google Shape;44;p2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45" name="Google Shape;45;p2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46" name="Google Shape;46;p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7" name="Google Shape;47;p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" name="Google Shape;48;p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" name="Google Shape;49;p2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0" name="Google Shape;50;p2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51" name="Google Shape;51;p2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2" name="Google Shape;52;p2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3" name="Google Shape;53;p2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713225" y="820500"/>
            <a:ext cx="4035600" cy="274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713225" y="3808525"/>
            <a:ext cx="4035600" cy="33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7" y="167200"/>
            <a:ext cx="8952587" cy="4867172"/>
            <a:chOff x="-7" y="167200"/>
            <a:chExt cx="8952587" cy="4867172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7519182" y="4467918"/>
              <a:ext cx="1433398" cy="566454"/>
              <a:chOff x="7519182" y="4467918"/>
              <a:chExt cx="1433398" cy="566454"/>
            </a:xfrm>
          </p:grpSpPr>
          <p:sp>
            <p:nvSpPr>
              <p:cNvPr id="58" name="Google Shape;58;p2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2106" extrusionOk="0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7519182" y="4467918"/>
                <a:ext cx="1074296" cy="175676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1029" extrusionOk="0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65" name="Google Shape;65;p3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66" name="Google Shape;66;p3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67" name="Google Shape;67;p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" name="Google Shape;68;p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" name="Google Shape;69;p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" name="Google Shape;70;p3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1" name="Google Shape;71;p3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72" name="Google Shape;72;p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" name="Google Shape;73;p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" name="Google Shape;74;p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" name="Google Shape;75;p3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6" name="Google Shape;76;p3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77" name="Google Shape;77;p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" name="Google Shape;78;p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" name="Google Shape;79;p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" name="Google Shape;80;p3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81" name="Google Shape;81;p3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82" name="Google Shape;82;p3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83" name="Google Shape;83;p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" name="Google Shape;84;p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" name="Google Shape;85;p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6" name="Google Shape;86;p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87" name="Google Shape;87;p3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88" name="Google Shape;88;p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" name="Google Shape;89;p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0" name="Google Shape;90;p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" name="Google Shape;91;p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92" name="Google Shape;92;p3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93" name="Google Shape;93;p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4" name="Google Shape;94;p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5" name="Google Shape;95;p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96" name="Google Shape;96;p3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97" name="Google Shape;97;p3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98" name="Google Shape;98;p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9" name="Google Shape;99;p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00" name="Google Shape;100;p3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01" name="Google Shape;101;p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2" name="Google Shape;102;p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3" name="Google Shape;103;p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4" name="Google Shape;104;p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05" name="Google Shape;105;p3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06" name="Google Shape;106;p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7" name="Google Shape;107;p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8" name="Google Shape;108;p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xfrm>
            <a:off x="4178250" y="2448225"/>
            <a:ext cx="40323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p3"/>
          <p:cNvSpPr txBox="1">
            <a:spLocks noGrp="1"/>
          </p:cNvSpPr>
          <p:nvPr>
            <p:ph type="title" idx="2" hasCustomPrompt="1"/>
          </p:nvPr>
        </p:nvSpPr>
        <p:spPr>
          <a:xfrm>
            <a:off x="5453300" y="1423663"/>
            <a:ext cx="1482300" cy="770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3"/>
          <p:cNvSpPr txBox="1">
            <a:spLocks noGrp="1"/>
          </p:cNvSpPr>
          <p:nvPr>
            <p:ph type="subTitle" idx="1"/>
          </p:nvPr>
        </p:nvSpPr>
        <p:spPr>
          <a:xfrm>
            <a:off x="4178250" y="3344850"/>
            <a:ext cx="4032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2" name="Google Shape;112;p3"/>
          <p:cNvGrpSpPr/>
          <p:nvPr/>
        </p:nvGrpSpPr>
        <p:grpSpPr>
          <a:xfrm>
            <a:off x="173907" y="92498"/>
            <a:ext cx="8795602" cy="4945088"/>
            <a:chOff x="173907" y="92498"/>
            <a:chExt cx="8795602" cy="4945088"/>
          </a:xfrm>
        </p:grpSpPr>
        <p:grpSp>
          <p:nvGrpSpPr>
            <p:cNvPr id="113" name="Google Shape;113;p3"/>
            <p:cNvGrpSpPr/>
            <p:nvPr/>
          </p:nvGrpSpPr>
          <p:grpSpPr>
            <a:xfrm>
              <a:off x="8918459" y="243592"/>
              <a:ext cx="51049" cy="774142"/>
              <a:chOff x="8211712" y="2037146"/>
              <a:chExt cx="34742" cy="526950"/>
            </a:xfrm>
          </p:grpSpPr>
          <p:sp>
            <p:nvSpPr>
              <p:cNvPr id="114" name="Google Shape;114;p3"/>
              <p:cNvSpPr/>
              <p:nvPr/>
            </p:nvSpPr>
            <p:spPr>
              <a:xfrm>
                <a:off x="8211712" y="2037146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8211712" y="2116302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0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8211712" y="2195458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8211712" y="2274614"/>
                <a:ext cx="34742" cy="5448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52" y="55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8211712" y="2353770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8211712" y="2432927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8211712" y="2512083"/>
                <a:ext cx="34742" cy="520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7" extrusionOk="0">
                    <a:moveTo>
                      <a:pt x="1" y="1"/>
                    </a:moveTo>
                    <a:lnTo>
                      <a:pt x="1" y="527"/>
                    </a:lnTo>
                    <a:lnTo>
                      <a:pt x="352" y="5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21;p3"/>
            <p:cNvGrpSpPr/>
            <p:nvPr/>
          </p:nvGrpSpPr>
          <p:grpSpPr>
            <a:xfrm>
              <a:off x="173907" y="4750539"/>
              <a:ext cx="291257" cy="287046"/>
              <a:chOff x="5456048" y="1794743"/>
              <a:chExt cx="178248" cy="175682"/>
            </a:xfrm>
          </p:grpSpPr>
          <p:sp>
            <p:nvSpPr>
              <p:cNvPr id="122" name="Google Shape;122;p3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277" y="0"/>
                    </a:moveTo>
                    <a:lnTo>
                      <a:pt x="1" y="276"/>
                    </a:lnTo>
                    <a:lnTo>
                      <a:pt x="1530" y="1780"/>
                    </a:lnTo>
                    <a:lnTo>
                      <a:pt x="1805" y="1504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5456048" y="1794743"/>
                <a:ext cx="178248" cy="17568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780" extrusionOk="0">
                    <a:moveTo>
                      <a:pt x="1505" y="0"/>
                    </a:moveTo>
                    <a:lnTo>
                      <a:pt x="1" y="1504"/>
                    </a:lnTo>
                    <a:lnTo>
                      <a:pt x="302" y="1780"/>
                    </a:lnTo>
                    <a:lnTo>
                      <a:pt x="1805" y="276"/>
                    </a:lnTo>
                    <a:lnTo>
                      <a:pt x="1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" name="Google Shape;124;p3"/>
            <p:cNvSpPr/>
            <p:nvPr/>
          </p:nvSpPr>
          <p:spPr>
            <a:xfrm rot="-123321">
              <a:off x="7897400" y="4768750"/>
              <a:ext cx="1018402" cy="166548"/>
            </a:xfrm>
            <a:custGeom>
              <a:avLst/>
              <a:gdLst/>
              <a:ahLst/>
              <a:cxnLst/>
              <a:rect l="l" t="t" r="r" b="b"/>
              <a:pathLst>
                <a:path w="6292" h="1029" extrusionOk="0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8639763" y="92498"/>
              <a:ext cx="207956" cy="207857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7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300" name="Google Shape;300;p7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301" name="Google Shape;301;p7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302" name="Google Shape;302;p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3" name="Google Shape;303;p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4" name="Google Shape;304;p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5" name="Google Shape;305;p7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06" name="Google Shape;306;p7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307" name="Google Shape;307;p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8" name="Google Shape;308;p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9" name="Google Shape;309;p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0" name="Google Shape;310;p7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11" name="Google Shape;311;p7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312" name="Google Shape;312;p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3" name="Google Shape;313;p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7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316" name="Google Shape;316;p7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317" name="Google Shape;317;p7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318" name="Google Shape;318;p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19" name="Google Shape;319;p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0" name="Google Shape;320;p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1" name="Google Shape;321;p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22" name="Google Shape;322;p7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323" name="Google Shape;323;p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4" name="Google Shape;324;p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5" name="Google Shape;325;p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6" name="Google Shape;326;p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27" name="Google Shape;327;p7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328" name="Google Shape;328;p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9" name="Google Shape;329;p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30" name="Google Shape;330;p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331" name="Google Shape;331;p7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332" name="Google Shape;332;p7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333" name="Google Shape;333;p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34" name="Google Shape;334;p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35" name="Google Shape;335;p7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336" name="Google Shape;336;p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37" name="Google Shape;337;p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38" name="Google Shape;338;p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39" name="Google Shape;339;p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40" name="Google Shape;340;p7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341" name="Google Shape;341;p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42" name="Google Shape;342;p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43" name="Google Shape;343;p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344" name="Google Shape;34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3916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46" name="Google Shape;346;p7"/>
          <p:cNvGrpSpPr/>
          <p:nvPr/>
        </p:nvGrpSpPr>
        <p:grpSpPr>
          <a:xfrm>
            <a:off x="-7" y="167200"/>
            <a:ext cx="8952587" cy="4867172"/>
            <a:chOff x="-7" y="167200"/>
            <a:chExt cx="8952587" cy="4867172"/>
          </a:xfrm>
        </p:grpSpPr>
        <p:grpSp>
          <p:nvGrpSpPr>
            <p:cNvPr id="347" name="Google Shape;347;p7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0" name="Google Shape;350;p7"/>
            <p:cNvGrpSpPr/>
            <p:nvPr/>
          </p:nvGrpSpPr>
          <p:grpSpPr>
            <a:xfrm>
              <a:off x="7519182" y="4467918"/>
              <a:ext cx="1433398" cy="566454"/>
              <a:chOff x="7519182" y="4467918"/>
              <a:chExt cx="1433398" cy="566454"/>
            </a:xfrm>
          </p:grpSpPr>
          <p:sp>
            <p:nvSpPr>
              <p:cNvPr id="351" name="Google Shape;351;p7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2106" extrusionOk="0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7519182" y="4467918"/>
                <a:ext cx="1074296" cy="175676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1029" extrusionOk="0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9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409" name="Google Shape;409;p9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410" name="Google Shape;410;p9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411" name="Google Shape;411;p9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2" name="Google Shape;412;p9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3" name="Google Shape;413;p9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4" name="Google Shape;414;p9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15" name="Google Shape;415;p9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416" name="Google Shape;416;p9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7" name="Google Shape;417;p9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8" name="Google Shape;418;p9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9" name="Google Shape;419;p9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20" name="Google Shape;420;p9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421" name="Google Shape;421;p9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2" name="Google Shape;422;p9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3" name="Google Shape;423;p9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24" name="Google Shape;424;p9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425" name="Google Shape;425;p9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426" name="Google Shape;426;p9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427" name="Google Shape;427;p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28" name="Google Shape;428;p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29" name="Google Shape;429;p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30" name="Google Shape;430;p9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431" name="Google Shape;431;p9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432" name="Google Shape;432;p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33" name="Google Shape;433;p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34" name="Google Shape;434;p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35" name="Google Shape;435;p9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436" name="Google Shape;436;p9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437" name="Google Shape;437;p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38" name="Google Shape;438;p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39" name="Google Shape;439;p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440" name="Google Shape;440;p9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441" name="Google Shape;441;p9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442" name="Google Shape;442;p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3" name="Google Shape;443;p9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444" name="Google Shape;444;p9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445" name="Google Shape;445;p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6" name="Google Shape;446;p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7" name="Google Shape;447;p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8" name="Google Shape;448;p9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449" name="Google Shape;449;p9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450" name="Google Shape;450;p9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1" name="Google Shape;451;p9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2" name="Google Shape;452;p9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grpSp>
        <p:nvGrpSpPr>
          <p:cNvPr id="453" name="Google Shape;453;p9"/>
          <p:cNvGrpSpPr/>
          <p:nvPr/>
        </p:nvGrpSpPr>
        <p:grpSpPr>
          <a:xfrm>
            <a:off x="-7" y="167200"/>
            <a:ext cx="8952587" cy="4867172"/>
            <a:chOff x="-7" y="167200"/>
            <a:chExt cx="8952587" cy="4867172"/>
          </a:xfrm>
        </p:grpSpPr>
        <p:grpSp>
          <p:nvGrpSpPr>
            <p:cNvPr id="454" name="Google Shape;454;p9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455" name="Google Shape;455;p9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9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7" name="Google Shape;457;p9"/>
            <p:cNvGrpSpPr/>
            <p:nvPr/>
          </p:nvGrpSpPr>
          <p:grpSpPr>
            <a:xfrm>
              <a:off x="7519182" y="4467918"/>
              <a:ext cx="1433398" cy="566454"/>
              <a:chOff x="7519182" y="4467918"/>
              <a:chExt cx="1433398" cy="566454"/>
            </a:xfrm>
          </p:grpSpPr>
          <p:sp>
            <p:nvSpPr>
              <p:cNvPr id="458" name="Google Shape;458;p9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2106" extrusionOk="0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9"/>
              <p:cNvSpPr/>
              <p:nvPr/>
            </p:nvSpPr>
            <p:spPr>
              <a:xfrm>
                <a:off x="7519182" y="4467918"/>
                <a:ext cx="1074296" cy="175676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1029" extrusionOk="0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0" name="Google Shape;460;p9"/>
          <p:cNvSpPr txBox="1">
            <a:spLocks noGrp="1"/>
          </p:cNvSpPr>
          <p:nvPr>
            <p:ph type="title"/>
          </p:nvPr>
        </p:nvSpPr>
        <p:spPr>
          <a:xfrm>
            <a:off x="901875" y="1621638"/>
            <a:ext cx="3496200" cy="95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9"/>
          <p:cNvSpPr txBox="1">
            <a:spLocks noGrp="1"/>
          </p:cNvSpPr>
          <p:nvPr>
            <p:ph type="subTitle" idx="1"/>
          </p:nvPr>
        </p:nvSpPr>
        <p:spPr>
          <a:xfrm>
            <a:off x="901875" y="2657562"/>
            <a:ext cx="3496200" cy="864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13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530" name="Google Shape;530;p13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531" name="Google Shape;531;p13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532" name="Google Shape;532;p1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3" name="Google Shape;533;p1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4" name="Google Shape;534;p1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5" name="Google Shape;535;p13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36" name="Google Shape;536;p13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537" name="Google Shape;537;p1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8" name="Google Shape;538;p1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9" name="Google Shape;539;p1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0" name="Google Shape;540;p13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41" name="Google Shape;541;p13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542" name="Google Shape;542;p13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3" name="Google Shape;543;p13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4" name="Google Shape;544;p13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45" name="Google Shape;545;p13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546" name="Google Shape;546;p13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547" name="Google Shape;547;p13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548" name="Google Shape;548;p1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49" name="Google Shape;549;p1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50" name="Google Shape;550;p1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51" name="Google Shape;551;p1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52" name="Google Shape;552;p13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553" name="Google Shape;553;p1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54" name="Google Shape;554;p1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55" name="Google Shape;555;p1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56" name="Google Shape;556;p1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558" name="Google Shape;558;p1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59" name="Google Shape;559;p1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60" name="Google Shape;560;p1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561" name="Google Shape;561;p13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562" name="Google Shape;562;p13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563" name="Google Shape;563;p1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64" name="Google Shape;564;p1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65" name="Google Shape;565;p13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566" name="Google Shape;566;p1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67" name="Google Shape;567;p1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68" name="Google Shape;568;p1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69" name="Google Shape;569;p13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70" name="Google Shape;570;p13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571" name="Google Shape;571;p13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72" name="Google Shape;572;p13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73" name="Google Shape;573;p13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sp>
        <p:nvSpPr>
          <p:cNvPr id="574" name="Google Shape;574;p13"/>
          <p:cNvSpPr txBox="1">
            <a:spLocks noGrp="1"/>
          </p:cNvSpPr>
          <p:nvPr>
            <p:ph type="subTitle" idx="1"/>
          </p:nvPr>
        </p:nvSpPr>
        <p:spPr>
          <a:xfrm>
            <a:off x="1454699" y="1727500"/>
            <a:ext cx="2891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575" name="Google Shape;57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13"/>
          <p:cNvSpPr txBox="1">
            <a:spLocks noGrp="1"/>
          </p:cNvSpPr>
          <p:nvPr>
            <p:ph type="subTitle" idx="2"/>
          </p:nvPr>
        </p:nvSpPr>
        <p:spPr>
          <a:xfrm>
            <a:off x="713225" y="2181950"/>
            <a:ext cx="3633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727495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8" name="Google Shape;578;p13"/>
          <p:cNvSpPr txBox="1">
            <a:spLocks noGrp="1"/>
          </p:cNvSpPr>
          <p:nvPr>
            <p:ph type="subTitle" idx="4"/>
          </p:nvPr>
        </p:nvSpPr>
        <p:spPr>
          <a:xfrm>
            <a:off x="5532475" y="1727500"/>
            <a:ext cx="2891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579" name="Google Shape;579;p13"/>
          <p:cNvSpPr txBox="1">
            <a:spLocks noGrp="1"/>
          </p:cNvSpPr>
          <p:nvPr>
            <p:ph type="subTitle" idx="5"/>
          </p:nvPr>
        </p:nvSpPr>
        <p:spPr>
          <a:xfrm>
            <a:off x="4791000" y="2181950"/>
            <a:ext cx="3633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13"/>
          <p:cNvSpPr txBox="1">
            <a:spLocks noGrp="1"/>
          </p:cNvSpPr>
          <p:nvPr>
            <p:ph type="title" idx="6" hasCustomPrompt="1"/>
          </p:nvPr>
        </p:nvSpPr>
        <p:spPr>
          <a:xfrm>
            <a:off x="4797775" y="1727495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1" name="Google Shape;581;p13"/>
          <p:cNvSpPr txBox="1">
            <a:spLocks noGrp="1"/>
          </p:cNvSpPr>
          <p:nvPr>
            <p:ph type="subTitle" idx="7"/>
          </p:nvPr>
        </p:nvSpPr>
        <p:spPr>
          <a:xfrm>
            <a:off x="1454699" y="3202550"/>
            <a:ext cx="2891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582" name="Google Shape;582;p13"/>
          <p:cNvSpPr txBox="1">
            <a:spLocks noGrp="1"/>
          </p:cNvSpPr>
          <p:nvPr>
            <p:ph type="subTitle" idx="8"/>
          </p:nvPr>
        </p:nvSpPr>
        <p:spPr>
          <a:xfrm>
            <a:off x="713225" y="3657000"/>
            <a:ext cx="3633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13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3202545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4" name="Google Shape;584;p13"/>
          <p:cNvSpPr txBox="1">
            <a:spLocks noGrp="1"/>
          </p:cNvSpPr>
          <p:nvPr>
            <p:ph type="subTitle" idx="13"/>
          </p:nvPr>
        </p:nvSpPr>
        <p:spPr>
          <a:xfrm>
            <a:off x="5532475" y="3202550"/>
            <a:ext cx="2891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585" name="Google Shape;585;p13"/>
          <p:cNvSpPr txBox="1">
            <a:spLocks noGrp="1"/>
          </p:cNvSpPr>
          <p:nvPr>
            <p:ph type="subTitle" idx="14"/>
          </p:nvPr>
        </p:nvSpPr>
        <p:spPr>
          <a:xfrm>
            <a:off x="4791000" y="3657000"/>
            <a:ext cx="36330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13"/>
          <p:cNvSpPr txBox="1">
            <a:spLocks noGrp="1"/>
          </p:cNvSpPr>
          <p:nvPr>
            <p:ph type="title" idx="15" hasCustomPrompt="1"/>
          </p:nvPr>
        </p:nvSpPr>
        <p:spPr>
          <a:xfrm>
            <a:off x="4797775" y="3202545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587" name="Google Shape;587;p13"/>
          <p:cNvGrpSpPr/>
          <p:nvPr/>
        </p:nvGrpSpPr>
        <p:grpSpPr>
          <a:xfrm>
            <a:off x="-7" y="117416"/>
            <a:ext cx="8941384" cy="4905859"/>
            <a:chOff x="-7" y="117416"/>
            <a:chExt cx="8941384" cy="4905859"/>
          </a:xfrm>
        </p:grpSpPr>
        <p:grpSp>
          <p:nvGrpSpPr>
            <p:cNvPr id="588" name="Google Shape;588;p13"/>
            <p:cNvGrpSpPr/>
            <p:nvPr/>
          </p:nvGrpSpPr>
          <p:grpSpPr>
            <a:xfrm>
              <a:off x="-7" y="4797050"/>
              <a:ext cx="1266969" cy="226225"/>
              <a:chOff x="-7" y="167200"/>
              <a:chExt cx="1266969" cy="226225"/>
            </a:xfrm>
          </p:grpSpPr>
          <p:sp>
            <p:nvSpPr>
              <p:cNvPr id="589" name="Google Shape;589;p13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3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1" name="Google Shape;591;p13"/>
            <p:cNvSpPr/>
            <p:nvPr/>
          </p:nvSpPr>
          <p:spPr>
            <a:xfrm>
              <a:off x="8608176" y="4514350"/>
              <a:ext cx="333201" cy="333048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1861082" y="117416"/>
              <a:ext cx="1074296" cy="175676"/>
            </a:xfrm>
            <a:custGeom>
              <a:avLst/>
              <a:gdLst/>
              <a:ahLst/>
              <a:cxnLst/>
              <a:rect l="l" t="t" r="r" b="b"/>
              <a:pathLst>
                <a:path w="6292" h="1029" extrusionOk="0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6" name="Google Shape;1306;p26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1307" name="Google Shape;1307;p26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1308" name="Google Shape;1308;p26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309" name="Google Shape;1309;p2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10" name="Google Shape;1310;p2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11" name="Google Shape;1311;p2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12" name="Google Shape;1312;p26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13" name="Google Shape;1313;p26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314" name="Google Shape;1314;p2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15" name="Google Shape;1315;p2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16" name="Google Shape;1316;p2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17" name="Google Shape;1317;p26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18" name="Google Shape;1318;p26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1319" name="Google Shape;1319;p26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20" name="Google Shape;1320;p26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21" name="Google Shape;1321;p26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22" name="Google Shape;1322;p26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1323" name="Google Shape;1323;p26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1324" name="Google Shape;1324;p26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325" name="Google Shape;1325;p2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26" name="Google Shape;1326;p2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27" name="Google Shape;1327;p2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28" name="Google Shape;1328;p2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29" name="Google Shape;1329;p26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330" name="Google Shape;1330;p2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31" name="Google Shape;1331;p2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32" name="Google Shape;1332;p2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33" name="Google Shape;1333;p2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34" name="Google Shape;1334;p26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335" name="Google Shape;1335;p2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36" name="Google Shape;1336;p2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37" name="Google Shape;1337;p2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338" name="Google Shape;1338;p26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1339" name="Google Shape;1339;p26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1340" name="Google Shape;1340;p2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41" name="Google Shape;1341;p2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42" name="Google Shape;1342;p26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343" name="Google Shape;1343;p2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44" name="Google Shape;1344;p2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45" name="Google Shape;1345;p2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46" name="Google Shape;1346;p26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47" name="Google Shape;1347;p26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348" name="Google Shape;1348;p26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49" name="Google Shape;1349;p26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50" name="Google Shape;1350;p26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2" name="Google Shape;1352;p27"/>
          <p:cNvGrpSpPr/>
          <p:nvPr/>
        </p:nvGrpSpPr>
        <p:grpSpPr>
          <a:xfrm flipH="1">
            <a:off x="0" y="-161849"/>
            <a:ext cx="9144000" cy="5467198"/>
            <a:chOff x="0" y="-171451"/>
            <a:chExt cx="9144000" cy="5467198"/>
          </a:xfrm>
        </p:grpSpPr>
        <p:grpSp>
          <p:nvGrpSpPr>
            <p:cNvPr id="1353" name="Google Shape;1353;p27"/>
            <p:cNvGrpSpPr/>
            <p:nvPr/>
          </p:nvGrpSpPr>
          <p:grpSpPr>
            <a:xfrm>
              <a:off x="0" y="135850"/>
              <a:ext cx="9144000" cy="4654700"/>
              <a:chOff x="12075" y="212050"/>
              <a:chExt cx="9144000" cy="4654700"/>
            </a:xfrm>
          </p:grpSpPr>
          <p:grpSp>
            <p:nvGrpSpPr>
              <p:cNvPr id="1354" name="Google Shape;1354;p27"/>
              <p:cNvGrpSpPr/>
              <p:nvPr/>
            </p:nvGrpSpPr>
            <p:grpSpPr>
              <a:xfrm>
                <a:off x="12075" y="212050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355" name="Google Shape;1355;p2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56" name="Google Shape;1356;p2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57" name="Google Shape;1357;p2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58" name="Google Shape;1358;p27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59" name="Google Shape;1359;p27"/>
              <p:cNvGrpSpPr/>
              <p:nvPr/>
            </p:nvGrpSpPr>
            <p:grpSpPr>
              <a:xfrm>
                <a:off x="12075" y="2073925"/>
                <a:ext cx="9144000" cy="1396425"/>
                <a:chOff x="12075" y="212050"/>
                <a:chExt cx="9144000" cy="1396425"/>
              </a:xfrm>
            </p:grpSpPr>
            <p:cxnSp>
              <p:nvCxnSpPr>
                <p:cNvPr id="1360" name="Google Shape;1360;p2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1" name="Google Shape;1361;p2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2" name="Google Shape;1362;p2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3" name="Google Shape;1363;p27"/>
                <p:cNvCxnSpPr/>
                <p:nvPr/>
              </p:nvCxnSpPr>
              <p:spPr>
                <a:xfrm>
                  <a:off x="12075" y="160847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64" name="Google Shape;1364;p27"/>
              <p:cNvGrpSpPr/>
              <p:nvPr/>
            </p:nvGrpSpPr>
            <p:grpSpPr>
              <a:xfrm>
                <a:off x="12075" y="3935800"/>
                <a:ext cx="9144000" cy="930950"/>
                <a:chOff x="12075" y="212050"/>
                <a:chExt cx="9144000" cy="930950"/>
              </a:xfrm>
            </p:grpSpPr>
            <p:cxnSp>
              <p:nvCxnSpPr>
                <p:cNvPr id="1365" name="Google Shape;1365;p27"/>
                <p:cNvCxnSpPr/>
                <p:nvPr/>
              </p:nvCxnSpPr>
              <p:spPr>
                <a:xfrm>
                  <a:off x="12075" y="21205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6" name="Google Shape;1366;p27"/>
                <p:cNvCxnSpPr/>
                <p:nvPr/>
              </p:nvCxnSpPr>
              <p:spPr>
                <a:xfrm>
                  <a:off x="12075" y="677525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7" name="Google Shape;1367;p27"/>
                <p:cNvCxnSpPr/>
                <p:nvPr/>
              </p:nvCxnSpPr>
              <p:spPr>
                <a:xfrm>
                  <a:off x="12075" y="1143000"/>
                  <a:ext cx="914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68" name="Google Shape;1368;p27"/>
            <p:cNvGrpSpPr/>
            <p:nvPr/>
          </p:nvGrpSpPr>
          <p:grpSpPr>
            <a:xfrm>
              <a:off x="213575" y="-171451"/>
              <a:ext cx="8855100" cy="5467198"/>
              <a:chOff x="213575" y="-171451"/>
              <a:chExt cx="8855100" cy="5467198"/>
            </a:xfrm>
          </p:grpSpPr>
          <p:grpSp>
            <p:nvGrpSpPr>
              <p:cNvPr id="1369" name="Google Shape;1369;p27"/>
              <p:cNvGrpSpPr/>
              <p:nvPr/>
            </p:nvGrpSpPr>
            <p:grpSpPr>
              <a:xfrm rot="5400000">
                <a:off x="-192674" y="234798"/>
                <a:ext cx="5467198" cy="4654700"/>
                <a:chOff x="12075" y="444775"/>
                <a:chExt cx="9144000" cy="4654700"/>
              </a:xfrm>
            </p:grpSpPr>
            <p:grpSp>
              <p:nvGrpSpPr>
                <p:cNvPr id="1370" name="Google Shape;1370;p27"/>
                <p:cNvGrpSpPr/>
                <p:nvPr/>
              </p:nvGrpSpPr>
              <p:grpSpPr>
                <a:xfrm>
                  <a:off x="12075" y="444775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371" name="Google Shape;1371;p2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72" name="Google Shape;1372;p2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73" name="Google Shape;1373;p2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74" name="Google Shape;1374;p2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75" name="Google Shape;1375;p27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376" name="Google Shape;1376;p2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77" name="Google Shape;1377;p2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78" name="Google Shape;1378;p2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79" name="Google Shape;1379;p2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80" name="Google Shape;1380;p27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381" name="Google Shape;1381;p2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82" name="Google Shape;1382;p2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83" name="Google Shape;1383;p2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384" name="Google Shape;1384;p27"/>
              <p:cNvGrpSpPr/>
              <p:nvPr/>
            </p:nvGrpSpPr>
            <p:grpSpPr>
              <a:xfrm rot="5400000">
                <a:off x="4473201" y="700273"/>
                <a:ext cx="5467198" cy="3723750"/>
                <a:chOff x="12075" y="1375725"/>
                <a:chExt cx="9144000" cy="3723750"/>
              </a:xfrm>
            </p:grpSpPr>
            <p:grpSp>
              <p:nvGrpSpPr>
                <p:cNvPr id="1385" name="Google Shape;1385;p27"/>
                <p:cNvGrpSpPr/>
                <p:nvPr/>
              </p:nvGrpSpPr>
              <p:grpSpPr>
                <a:xfrm>
                  <a:off x="12075" y="1375725"/>
                  <a:ext cx="9144000" cy="465475"/>
                  <a:chOff x="12075" y="1375725"/>
                  <a:chExt cx="9144000" cy="465475"/>
                </a:xfrm>
              </p:grpSpPr>
              <p:cxnSp>
                <p:nvCxnSpPr>
                  <p:cNvPr id="1386" name="Google Shape;1386;p2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87" name="Google Shape;1387;p2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88" name="Google Shape;1388;p27"/>
                <p:cNvGrpSpPr/>
                <p:nvPr/>
              </p:nvGrpSpPr>
              <p:grpSpPr>
                <a:xfrm>
                  <a:off x="12075" y="2306650"/>
                  <a:ext cx="9144000" cy="1396425"/>
                  <a:chOff x="12075" y="444775"/>
                  <a:chExt cx="9144000" cy="1396425"/>
                </a:xfrm>
              </p:grpSpPr>
              <p:cxnSp>
                <p:nvCxnSpPr>
                  <p:cNvPr id="1389" name="Google Shape;1389;p2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90" name="Google Shape;1390;p2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91" name="Google Shape;1391;p2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92" name="Google Shape;1392;p27"/>
                  <p:cNvCxnSpPr/>
                  <p:nvPr/>
                </p:nvCxnSpPr>
                <p:spPr>
                  <a:xfrm>
                    <a:off x="12075" y="184120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393" name="Google Shape;1393;p27"/>
                <p:cNvGrpSpPr/>
                <p:nvPr/>
              </p:nvGrpSpPr>
              <p:grpSpPr>
                <a:xfrm>
                  <a:off x="12075" y="4168525"/>
                  <a:ext cx="9144000" cy="930950"/>
                  <a:chOff x="12075" y="444775"/>
                  <a:chExt cx="9144000" cy="930950"/>
                </a:xfrm>
              </p:grpSpPr>
              <p:cxnSp>
                <p:nvCxnSpPr>
                  <p:cNvPr id="1394" name="Google Shape;1394;p27"/>
                  <p:cNvCxnSpPr/>
                  <p:nvPr/>
                </p:nvCxnSpPr>
                <p:spPr>
                  <a:xfrm>
                    <a:off x="12075" y="44477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95" name="Google Shape;1395;p27"/>
                  <p:cNvCxnSpPr/>
                  <p:nvPr/>
                </p:nvCxnSpPr>
                <p:spPr>
                  <a:xfrm>
                    <a:off x="12075" y="910250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96" name="Google Shape;1396;p27"/>
                  <p:cNvCxnSpPr/>
                  <p:nvPr/>
                </p:nvCxnSpPr>
                <p:spPr>
                  <a:xfrm>
                    <a:off x="12075" y="1375725"/>
                    <a:ext cx="9144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grpSp>
        <p:nvGrpSpPr>
          <p:cNvPr id="1397" name="Google Shape;1397;p27"/>
          <p:cNvGrpSpPr/>
          <p:nvPr/>
        </p:nvGrpSpPr>
        <p:grpSpPr>
          <a:xfrm flipH="1">
            <a:off x="191418" y="167200"/>
            <a:ext cx="8952587" cy="4867172"/>
            <a:chOff x="-7" y="167200"/>
            <a:chExt cx="8952587" cy="4867172"/>
          </a:xfrm>
        </p:grpSpPr>
        <p:grpSp>
          <p:nvGrpSpPr>
            <p:cNvPr id="1398" name="Google Shape;1398;p27"/>
            <p:cNvGrpSpPr/>
            <p:nvPr/>
          </p:nvGrpSpPr>
          <p:grpSpPr>
            <a:xfrm>
              <a:off x="7519182" y="4467918"/>
              <a:ext cx="1433398" cy="566454"/>
              <a:chOff x="7519182" y="4467918"/>
              <a:chExt cx="1433398" cy="566454"/>
            </a:xfrm>
          </p:grpSpPr>
          <p:sp>
            <p:nvSpPr>
              <p:cNvPr id="1399" name="Google Shape;1399;p27"/>
              <p:cNvSpPr/>
              <p:nvPr/>
            </p:nvSpPr>
            <p:spPr>
              <a:xfrm>
                <a:off x="8561631" y="4643609"/>
                <a:ext cx="390949" cy="390763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2106" extrusionOk="0">
                    <a:moveTo>
                      <a:pt x="1053" y="426"/>
                    </a:moveTo>
                    <a:cubicBezTo>
                      <a:pt x="1404" y="426"/>
                      <a:pt x="1680" y="702"/>
                      <a:pt x="1680" y="1053"/>
                    </a:cubicBezTo>
                    <a:cubicBezTo>
                      <a:pt x="1680" y="1404"/>
                      <a:pt x="1404" y="1704"/>
                      <a:pt x="1053" y="1704"/>
                    </a:cubicBezTo>
                    <a:cubicBezTo>
                      <a:pt x="703" y="1704"/>
                      <a:pt x="427" y="1404"/>
                      <a:pt x="427" y="1053"/>
                    </a:cubicBezTo>
                    <a:cubicBezTo>
                      <a:pt x="427" y="702"/>
                      <a:pt x="703" y="426"/>
                      <a:pt x="1053" y="426"/>
                    </a:cubicBezTo>
                    <a:close/>
                    <a:moveTo>
                      <a:pt x="1053" y="0"/>
                    </a:moveTo>
                    <a:cubicBezTo>
                      <a:pt x="477" y="0"/>
                      <a:pt x="1" y="476"/>
                      <a:pt x="1" y="1053"/>
                    </a:cubicBezTo>
                    <a:cubicBezTo>
                      <a:pt x="1" y="1629"/>
                      <a:pt x="477" y="2105"/>
                      <a:pt x="1053" y="2105"/>
                    </a:cubicBezTo>
                    <a:cubicBezTo>
                      <a:pt x="1630" y="2105"/>
                      <a:pt x="2106" y="1629"/>
                      <a:pt x="2106" y="1053"/>
                    </a:cubicBezTo>
                    <a:cubicBezTo>
                      <a:pt x="2106" y="476"/>
                      <a:pt x="1630" y="0"/>
                      <a:pt x="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27"/>
              <p:cNvSpPr/>
              <p:nvPr/>
            </p:nvSpPr>
            <p:spPr>
              <a:xfrm>
                <a:off x="7519182" y="4467918"/>
                <a:ext cx="1074296" cy="175676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1029" extrusionOk="0">
                    <a:moveTo>
                      <a:pt x="126" y="1"/>
                    </a:moveTo>
                    <a:lnTo>
                      <a:pt x="0" y="126"/>
                    </a:lnTo>
                    <a:lnTo>
                      <a:pt x="502" y="702"/>
                    </a:lnTo>
                    <a:cubicBezTo>
                      <a:pt x="627" y="842"/>
                      <a:pt x="799" y="911"/>
                      <a:pt x="969" y="911"/>
                    </a:cubicBezTo>
                    <a:cubicBezTo>
                      <a:pt x="1106" y="911"/>
                      <a:pt x="1242" y="867"/>
                      <a:pt x="1354" y="778"/>
                    </a:cubicBezTo>
                    <a:lnTo>
                      <a:pt x="1830" y="351"/>
                    </a:lnTo>
                    <a:cubicBezTo>
                      <a:pt x="1905" y="276"/>
                      <a:pt x="2030" y="251"/>
                      <a:pt x="2131" y="251"/>
                    </a:cubicBezTo>
                    <a:cubicBezTo>
                      <a:pt x="2256" y="251"/>
                      <a:pt x="2356" y="301"/>
                      <a:pt x="2431" y="402"/>
                    </a:cubicBezTo>
                    <a:lnTo>
                      <a:pt x="2757" y="778"/>
                    </a:lnTo>
                    <a:cubicBezTo>
                      <a:pt x="2882" y="903"/>
                      <a:pt x="3033" y="978"/>
                      <a:pt x="3183" y="1003"/>
                    </a:cubicBezTo>
                    <a:cubicBezTo>
                      <a:pt x="3359" y="1003"/>
                      <a:pt x="3509" y="953"/>
                      <a:pt x="3634" y="828"/>
                    </a:cubicBezTo>
                    <a:lnTo>
                      <a:pt x="4035" y="477"/>
                    </a:lnTo>
                    <a:cubicBezTo>
                      <a:pt x="4136" y="402"/>
                      <a:pt x="4236" y="351"/>
                      <a:pt x="4361" y="351"/>
                    </a:cubicBezTo>
                    <a:cubicBezTo>
                      <a:pt x="4487" y="377"/>
                      <a:pt x="4587" y="427"/>
                      <a:pt x="4662" y="527"/>
                    </a:cubicBezTo>
                    <a:lnTo>
                      <a:pt x="4862" y="778"/>
                    </a:lnTo>
                    <a:cubicBezTo>
                      <a:pt x="4963" y="928"/>
                      <a:pt x="5138" y="1003"/>
                      <a:pt x="5314" y="1028"/>
                    </a:cubicBezTo>
                    <a:cubicBezTo>
                      <a:pt x="5489" y="1028"/>
                      <a:pt x="5664" y="953"/>
                      <a:pt x="5790" y="828"/>
                    </a:cubicBezTo>
                    <a:lnTo>
                      <a:pt x="6291" y="301"/>
                    </a:lnTo>
                    <a:lnTo>
                      <a:pt x="6141" y="176"/>
                    </a:lnTo>
                    <a:lnTo>
                      <a:pt x="5639" y="702"/>
                    </a:lnTo>
                    <a:cubicBezTo>
                      <a:pt x="5564" y="803"/>
                      <a:pt x="5439" y="828"/>
                      <a:pt x="5314" y="828"/>
                    </a:cubicBezTo>
                    <a:cubicBezTo>
                      <a:pt x="5188" y="828"/>
                      <a:pt x="5088" y="778"/>
                      <a:pt x="5013" y="677"/>
                    </a:cubicBezTo>
                    <a:lnTo>
                      <a:pt x="4787" y="402"/>
                    </a:lnTo>
                    <a:cubicBezTo>
                      <a:pt x="4687" y="276"/>
                      <a:pt x="4537" y="201"/>
                      <a:pt x="4361" y="176"/>
                    </a:cubicBezTo>
                    <a:cubicBezTo>
                      <a:pt x="4211" y="176"/>
                      <a:pt x="4035" y="226"/>
                      <a:pt x="3910" y="326"/>
                    </a:cubicBezTo>
                    <a:lnTo>
                      <a:pt x="3509" y="702"/>
                    </a:lnTo>
                    <a:cubicBezTo>
                      <a:pt x="3427" y="764"/>
                      <a:pt x="3344" y="809"/>
                      <a:pt x="3262" y="809"/>
                    </a:cubicBezTo>
                    <a:cubicBezTo>
                      <a:pt x="3244" y="809"/>
                      <a:pt x="3226" y="807"/>
                      <a:pt x="3208" y="803"/>
                    </a:cubicBezTo>
                    <a:cubicBezTo>
                      <a:pt x="3083" y="803"/>
                      <a:pt x="2983" y="752"/>
                      <a:pt x="2908" y="677"/>
                    </a:cubicBezTo>
                    <a:lnTo>
                      <a:pt x="2557" y="276"/>
                    </a:lnTo>
                    <a:cubicBezTo>
                      <a:pt x="2456" y="151"/>
                      <a:pt x="2306" y="76"/>
                      <a:pt x="2156" y="76"/>
                    </a:cubicBezTo>
                    <a:cubicBezTo>
                      <a:pt x="2126" y="72"/>
                      <a:pt x="2098" y="69"/>
                      <a:pt x="2070" y="69"/>
                    </a:cubicBezTo>
                    <a:cubicBezTo>
                      <a:pt x="1931" y="69"/>
                      <a:pt x="1809" y="122"/>
                      <a:pt x="1705" y="226"/>
                    </a:cubicBezTo>
                    <a:lnTo>
                      <a:pt x="1228" y="627"/>
                    </a:lnTo>
                    <a:cubicBezTo>
                      <a:pt x="1151" y="694"/>
                      <a:pt x="1058" y="726"/>
                      <a:pt x="966" y="726"/>
                    </a:cubicBezTo>
                    <a:cubicBezTo>
                      <a:pt x="851" y="726"/>
                      <a:pt x="736" y="675"/>
                      <a:pt x="652" y="577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1" name="Google Shape;1401;p27"/>
            <p:cNvGrpSpPr/>
            <p:nvPr/>
          </p:nvGrpSpPr>
          <p:grpSpPr>
            <a:xfrm>
              <a:off x="-7" y="167200"/>
              <a:ext cx="1266969" cy="226225"/>
              <a:chOff x="-7" y="167200"/>
              <a:chExt cx="1266969" cy="226225"/>
            </a:xfrm>
          </p:grpSpPr>
          <p:sp>
            <p:nvSpPr>
              <p:cNvPr id="1402" name="Google Shape;1402;p27"/>
              <p:cNvSpPr/>
              <p:nvPr/>
            </p:nvSpPr>
            <p:spPr>
              <a:xfrm>
                <a:off x="-7" y="167200"/>
                <a:ext cx="1266969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6317" h="251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6317" y="251"/>
                    </a:lnTo>
                    <a:lnTo>
                      <a:pt x="6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7"/>
              <p:cNvSpPr/>
              <p:nvPr/>
            </p:nvSpPr>
            <p:spPr>
              <a:xfrm>
                <a:off x="0" y="338072"/>
                <a:ext cx="698969" cy="55352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76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3485" y="276"/>
                    </a:lnTo>
                    <a:lnTo>
                      <a:pt x="3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04" name="Google Shape;1404;p27"/>
          <p:cNvSpPr/>
          <p:nvPr/>
        </p:nvSpPr>
        <p:spPr>
          <a:xfrm>
            <a:off x="8636475" y="4719725"/>
            <a:ext cx="377400" cy="377400"/>
          </a:xfrm>
          <a:prstGeom prst="mathMultiply">
            <a:avLst>
              <a:gd name="adj1" fmla="val 1627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05" name="Google Shape;1405;p27"/>
          <p:cNvSpPr/>
          <p:nvPr/>
        </p:nvSpPr>
        <p:spPr>
          <a:xfrm>
            <a:off x="141850" y="450475"/>
            <a:ext cx="377400" cy="377400"/>
          </a:xfrm>
          <a:prstGeom prst="mathMultiply">
            <a:avLst>
              <a:gd name="adj1" fmla="val 1627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59" r:id="rId6"/>
    <p:sldLayoutId id="2147483672" r:id="rId7"/>
    <p:sldLayoutId id="2147483673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31"/>
          <p:cNvSpPr txBox="1">
            <a:spLocks noGrp="1"/>
          </p:cNvSpPr>
          <p:nvPr>
            <p:ph type="ctrTitle"/>
          </p:nvPr>
        </p:nvSpPr>
        <p:spPr>
          <a:xfrm>
            <a:off x="163428" y="1461775"/>
            <a:ext cx="5073937" cy="18017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500" b="0" err="1"/>
              <a:t>Modélisation</a:t>
            </a:r>
            <a:r>
              <a:rPr lang="en" sz="3500" b="0"/>
              <a:t> et </a:t>
            </a:r>
            <a:r>
              <a:rPr lang="en" sz="3500" b="0" err="1"/>
              <a:t>optimisation</a:t>
            </a:r>
            <a:r>
              <a:rPr lang="en" sz="3500" b="0"/>
              <a:t> des </a:t>
            </a:r>
            <a:r>
              <a:rPr lang="en" sz="3500" b="0" err="1"/>
              <a:t>systèmes</a:t>
            </a:r>
            <a:r>
              <a:rPr lang="en" sz="3500" b="0"/>
              <a:t> complexes</a:t>
            </a:r>
            <a:endParaRPr lang="en" sz="3500" b="0">
              <a:solidFill>
                <a:srgbClr val="000000"/>
              </a:solidFill>
            </a:endParaRPr>
          </a:p>
          <a:p>
            <a:endParaRPr lang="en" sz="3500"/>
          </a:p>
        </p:txBody>
      </p:sp>
      <p:sp>
        <p:nvSpPr>
          <p:cNvPr id="1417" name="Google Shape;1417;p31"/>
          <p:cNvSpPr txBox="1">
            <a:spLocks noGrp="1"/>
          </p:cNvSpPr>
          <p:nvPr>
            <p:ph type="subTitle" idx="1"/>
          </p:nvPr>
        </p:nvSpPr>
        <p:spPr>
          <a:xfrm>
            <a:off x="713225" y="3808525"/>
            <a:ext cx="4035600" cy="3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Loïc CASSAN &amp;Yoan SAPIENZA</a:t>
            </a:r>
          </a:p>
        </p:txBody>
      </p:sp>
      <p:grpSp>
        <p:nvGrpSpPr>
          <p:cNvPr id="1418" name="Google Shape;1418;p31"/>
          <p:cNvGrpSpPr/>
          <p:nvPr/>
        </p:nvGrpSpPr>
        <p:grpSpPr>
          <a:xfrm>
            <a:off x="5235950" y="1048200"/>
            <a:ext cx="3285066" cy="3286950"/>
            <a:chOff x="5235950" y="859675"/>
            <a:chExt cx="3285066" cy="3286950"/>
          </a:xfrm>
        </p:grpSpPr>
        <p:sp>
          <p:nvSpPr>
            <p:cNvPr id="1419" name="Google Shape;1419;p31"/>
            <p:cNvSpPr/>
            <p:nvPr/>
          </p:nvSpPr>
          <p:spPr>
            <a:xfrm>
              <a:off x="5478353" y="2905396"/>
              <a:ext cx="2070476" cy="1119822"/>
            </a:xfrm>
            <a:custGeom>
              <a:avLst/>
              <a:gdLst/>
              <a:ahLst/>
              <a:cxnLst/>
              <a:rect l="l" t="t" r="r" b="b"/>
              <a:pathLst>
                <a:path w="20978" h="11346" extrusionOk="0">
                  <a:moveTo>
                    <a:pt x="3108" y="1"/>
                  </a:moveTo>
                  <a:lnTo>
                    <a:pt x="0" y="903"/>
                  </a:lnTo>
                  <a:cubicBezTo>
                    <a:pt x="1821" y="7235"/>
                    <a:pt x="7589" y="11346"/>
                    <a:pt x="13861" y="11346"/>
                  </a:cubicBezTo>
                  <a:cubicBezTo>
                    <a:pt x="15185" y="11346"/>
                    <a:pt x="16533" y="11162"/>
                    <a:pt x="17870" y="10778"/>
                  </a:cubicBezTo>
                  <a:cubicBezTo>
                    <a:pt x="18973" y="10477"/>
                    <a:pt x="20026" y="10026"/>
                    <a:pt x="20978" y="9474"/>
                  </a:cubicBezTo>
                  <a:lnTo>
                    <a:pt x="19399" y="6667"/>
                  </a:lnTo>
                  <a:cubicBezTo>
                    <a:pt x="18647" y="7093"/>
                    <a:pt x="17845" y="7419"/>
                    <a:pt x="16968" y="7670"/>
                  </a:cubicBezTo>
                  <a:cubicBezTo>
                    <a:pt x="15927" y="7973"/>
                    <a:pt x="14877" y="8117"/>
                    <a:pt x="13844" y="8117"/>
                  </a:cubicBezTo>
                  <a:cubicBezTo>
                    <a:pt x="8987" y="8117"/>
                    <a:pt x="4514" y="4920"/>
                    <a:pt x="3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1"/>
            <p:cNvSpPr/>
            <p:nvPr/>
          </p:nvSpPr>
          <p:spPr>
            <a:xfrm>
              <a:off x="5686114" y="1163962"/>
              <a:ext cx="1100872" cy="1100872"/>
            </a:xfrm>
            <a:custGeom>
              <a:avLst/>
              <a:gdLst/>
              <a:ahLst/>
              <a:cxnLst/>
              <a:rect l="l" t="t" r="r" b="b"/>
              <a:pathLst>
                <a:path w="11154" h="11154" extrusionOk="0">
                  <a:moveTo>
                    <a:pt x="11154" y="0"/>
                  </a:moveTo>
                  <a:cubicBezTo>
                    <a:pt x="4988" y="0"/>
                    <a:pt x="1" y="4988"/>
                    <a:pt x="1" y="11153"/>
                  </a:cubicBezTo>
                  <a:lnTo>
                    <a:pt x="11154" y="11153"/>
                  </a:lnTo>
                  <a:lnTo>
                    <a:pt x="111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1"/>
            <p:cNvSpPr/>
            <p:nvPr/>
          </p:nvSpPr>
          <p:spPr>
            <a:xfrm>
              <a:off x="5767738" y="1260390"/>
              <a:ext cx="2308041" cy="2310508"/>
            </a:xfrm>
            <a:custGeom>
              <a:avLst/>
              <a:gdLst/>
              <a:ahLst/>
              <a:cxnLst/>
              <a:rect l="l" t="t" r="r" b="b"/>
              <a:pathLst>
                <a:path w="23385" h="23410" extrusionOk="0">
                  <a:moveTo>
                    <a:pt x="11680" y="1"/>
                  </a:moveTo>
                  <a:lnTo>
                    <a:pt x="11680" y="11705"/>
                  </a:lnTo>
                  <a:lnTo>
                    <a:pt x="1" y="11705"/>
                  </a:lnTo>
                  <a:cubicBezTo>
                    <a:pt x="1" y="18171"/>
                    <a:pt x="5239" y="23409"/>
                    <a:pt x="11680" y="23409"/>
                  </a:cubicBezTo>
                  <a:cubicBezTo>
                    <a:pt x="18146" y="23409"/>
                    <a:pt x="23384" y="18171"/>
                    <a:pt x="23384" y="11705"/>
                  </a:cubicBezTo>
                  <a:cubicBezTo>
                    <a:pt x="23384" y="5239"/>
                    <a:pt x="18146" y="1"/>
                    <a:pt x="11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1"/>
            <p:cNvSpPr/>
            <p:nvPr/>
          </p:nvSpPr>
          <p:spPr>
            <a:xfrm>
              <a:off x="6895764" y="2413187"/>
              <a:ext cx="1625252" cy="1115677"/>
            </a:xfrm>
            <a:custGeom>
              <a:avLst/>
              <a:gdLst/>
              <a:ahLst/>
              <a:cxnLst/>
              <a:rect l="l" t="t" r="r" b="b"/>
              <a:pathLst>
                <a:path w="16467" h="11304" extrusionOk="0">
                  <a:moveTo>
                    <a:pt x="1529" y="827"/>
                  </a:moveTo>
                  <a:lnTo>
                    <a:pt x="15965" y="4612"/>
                  </a:lnTo>
                  <a:cubicBezTo>
                    <a:pt x="15339" y="6742"/>
                    <a:pt x="14286" y="8672"/>
                    <a:pt x="12883" y="10401"/>
                  </a:cubicBezTo>
                  <a:cubicBezTo>
                    <a:pt x="12782" y="10526"/>
                    <a:pt x="12682" y="10627"/>
                    <a:pt x="12582" y="10727"/>
                  </a:cubicBezTo>
                  <a:lnTo>
                    <a:pt x="1529" y="827"/>
                  </a:lnTo>
                  <a:close/>
                  <a:moveTo>
                    <a:pt x="0" y="0"/>
                  </a:moveTo>
                  <a:lnTo>
                    <a:pt x="12632" y="11303"/>
                  </a:lnTo>
                  <a:lnTo>
                    <a:pt x="12757" y="11153"/>
                  </a:lnTo>
                  <a:cubicBezTo>
                    <a:pt x="12908" y="11003"/>
                    <a:pt x="13058" y="10827"/>
                    <a:pt x="13183" y="10677"/>
                  </a:cubicBezTo>
                  <a:cubicBezTo>
                    <a:pt x="14687" y="8847"/>
                    <a:pt x="15790" y="6767"/>
                    <a:pt x="16417" y="4511"/>
                  </a:cubicBezTo>
                  <a:lnTo>
                    <a:pt x="16467" y="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1"/>
            <p:cNvSpPr/>
            <p:nvPr/>
          </p:nvSpPr>
          <p:spPr>
            <a:xfrm>
              <a:off x="5498093" y="2415654"/>
              <a:ext cx="1422527" cy="1241812"/>
            </a:xfrm>
            <a:custGeom>
              <a:avLst/>
              <a:gdLst/>
              <a:ahLst/>
              <a:cxnLst/>
              <a:rect l="l" t="t" r="r" b="b"/>
              <a:pathLst>
                <a:path w="14413" h="12582" extrusionOk="0">
                  <a:moveTo>
                    <a:pt x="14412" y="0"/>
                  </a:moveTo>
                  <a:lnTo>
                    <a:pt x="1" y="2381"/>
                  </a:lnTo>
                  <a:cubicBezTo>
                    <a:pt x="703" y="6717"/>
                    <a:pt x="3334" y="10401"/>
                    <a:pt x="6968" y="12582"/>
                  </a:cubicBezTo>
                  <a:lnTo>
                    <a:pt x="144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1"/>
            <p:cNvSpPr/>
            <p:nvPr/>
          </p:nvSpPr>
          <p:spPr>
            <a:xfrm>
              <a:off x="7232129" y="1549873"/>
              <a:ext cx="178248" cy="175682"/>
            </a:xfrm>
            <a:custGeom>
              <a:avLst/>
              <a:gdLst/>
              <a:ahLst/>
              <a:cxnLst/>
              <a:rect l="l" t="t" r="r" b="b"/>
              <a:pathLst>
                <a:path w="1806" h="1780" extrusionOk="0">
                  <a:moveTo>
                    <a:pt x="277" y="0"/>
                  </a:moveTo>
                  <a:lnTo>
                    <a:pt x="1" y="276"/>
                  </a:lnTo>
                  <a:lnTo>
                    <a:pt x="1505" y="1780"/>
                  </a:lnTo>
                  <a:lnTo>
                    <a:pt x="1805" y="150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1"/>
            <p:cNvSpPr/>
            <p:nvPr/>
          </p:nvSpPr>
          <p:spPr>
            <a:xfrm>
              <a:off x="7232129" y="1549873"/>
              <a:ext cx="175780" cy="175682"/>
            </a:xfrm>
            <a:custGeom>
              <a:avLst/>
              <a:gdLst/>
              <a:ahLst/>
              <a:cxnLst/>
              <a:rect l="l" t="t" r="r" b="b"/>
              <a:pathLst>
                <a:path w="1781" h="1780" extrusionOk="0">
                  <a:moveTo>
                    <a:pt x="1505" y="0"/>
                  </a:moveTo>
                  <a:lnTo>
                    <a:pt x="1" y="1504"/>
                  </a:lnTo>
                  <a:lnTo>
                    <a:pt x="302" y="1780"/>
                  </a:lnTo>
                  <a:lnTo>
                    <a:pt x="1780" y="276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1"/>
            <p:cNvSpPr/>
            <p:nvPr/>
          </p:nvSpPr>
          <p:spPr>
            <a:xfrm>
              <a:off x="5456048" y="1794743"/>
              <a:ext cx="178248" cy="175682"/>
            </a:xfrm>
            <a:custGeom>
              <a:avLst/>
              <a:gdLst/>
              <a:ahLst/>
              <a:cxnLst/>
              <a:rect l="l" t="t" r="r" b="b"/>
              <a:pathLst>
                <a:path w="1806" h="1780" extrusionOk="0">
                  <a:moveTo>
                    <a:pt x="277" y="0"/>
                  </a:moveTo>
                  <a:lnTo>
                    <a:pt x="1" y="276"/>
                  </a:lnTo>
                  <a:lnTo>
                    <a:pt x="1530" y="1780"/>
                  </a:lnTo>
                  <a:lnTo>
                    <a:pt x="1805" y="150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1"/>
            <p:cNvSpPr/>
            <p:nvPr/>
          </p:nvSpPr>
          <p:spPr>
            <a:xfrm>
              <a:off x="5456048" y="1794743"/>
              <a:ext cx="178248" cy="175682"/>
            </a:xfrm>
            <a:custGeom>
              <a:avLst/>
              <a:gdLst/>
              <a:ahLst/>
              <a:cxnLst/>
              <a:rect l="l" t="t" r="r" b="b"/>
              <a:pathLst>
                <a:path w="1806" h="1780" extrusionOk="0">
                  <a:moveTo>
                    <a:pt x="1505" y="0"/>
                  </a:moveTo>
                  <a:lnTo>
                    <a:pt x="1" y="1504"/>
                  </a:lnTo>
                  <a:lnTo>
                    <a:pt x="302" y="1780"/>
                  </a:lnTo>
                  <a:lnTo>
                    <a:pt x="1805" y="276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1"/>
            <p:cNvSpPr/>
            <p:nvPr/>
          </p:nvSpPr>
          <p:spPr>
            <a:xfrm>
              <a:off x="6084363" y="998248"/>
              <a:ext cx="207956" cy="207857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rgbClr val="618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1"/>
            <p:cNvSpPr/>
            <p:nvPr/>
          </p:nvSpPr>
          <p:spPr>
            <a:xfrm>
              <a:off x="6084363" y="998248"/>
              <a:ext cx="207956" cy="207857"/>
            </a:xfrm>
            <a:custGeom>
              <a:avLst/>
              <a:gdLst/>
              <a:ahLst/>
              <a:cxnLst/>
              <a:rect l="l" t="t" r="r" b="b"/>
              <a:pathLst>
                <a:path w="2107" h="2106" extrusionOk="0">
                  <a:moveTo>
                    <a:pt x="1053" y="426"/>
                  </a:moveTo>
                  <a:cubicBezTo>
                    <a:pt x="1404" y="426"/>
                    <a:pt x="1680" y="702"/>
                    <a:pt x="1680" y="1053"/>
                  </a:cubicBezTo>
                  <a:cubicBezTo>
                    <a:pt x="1680" y="1404"/>
                    <a:pt x="1404" y="1704"/>
                    <a:pt x="1053" y="1704"/>
                  </a:cubicBezTo>
                  <a:cubicBezTo>
                    <a:pt x="703" y="1704"/>
                    <a:pt x="427" y="1404"/>
                    <a:pt x="427" y="1053"/>
                  </a:cubicBezTo>
                  <a:cubicBezTo>
                    <a:pt x="427" y="702"/>
                    <a:pt x="703" y="426"/>
                    <a:pt x="1053" y="426"/>
                  </a:cubicBezTo>
                  <a:close/>
                  <a:moveTo>
                    <a:pt x="1053" y="0"/>
                  </a:moveTo>
                  <a:cubicBezTo>
                    <a:pt x="477" y="0"/>
                    <a:pt x="1" y="476"/>
                    <a:pt x="1" y="1053"/>
                  </a:cubicBezTo>
                  <a:cubicBezTo>
                    <a:pt x="1" y="1629"/>
                    <a:pt x="477" y="2105"/>
                    <a:pt x="1053" y="2105"/>
                  </a:cubicBezTo>
                  <a:cubicBezTo>
                    <a:pt x="1630" y="2105"/>
                    <a:pt x="2106" y="1629"/>
                    <a:pt x="2106" y="1053"/>
                  </a:cubicBezTo>
                  <a:cubicBezTo>
                    <a:pt x="2106" y="476"/>
                    <a:pt x="1630" y="0"/>
                    <a:pt x="1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1"/>
            <p:cNvSpPr/>
            <p:nvPr/>
          </p:nvSpPr>
          <p:spPr>
            <a:xfrm>
              <a:off x="8211712" y="2037146"/>
              <a:ext cx="34742" cy="54481"/>
            </a:xfrm>
            <a:custGeom>
              <a:avLst/>
              <a:gdLst/>
              <a:ahLst/>
              <a:cxnLst/>
              <a:rect l="l" t="t" r="r" b="b"/>
              <a:pathLst>
                <a:path w="352" h="552" extrusionOk="0">
                  <a:moveTo>
                    <a:pt x="1" y="0"/>
                  </a:moveTo>
                  <a:lnTo>
                    <a:pt x="1" y="552"/>
                  </a:lnTo>
                  <a:lnTo>
                    <a:pt x="352" y="552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1"/>
            <p:cNvSpPr/>
            <p:nvPr/>
          </p:nvSpPr>
          <p:spPr>
            <a:xfrm>
              <a:off x="8211712" y="2116302"/>
              <a:ext cx="34742" cy="54481"/>
            </a:xfrm>
            <a:custGeom>
              <a:avLst/>
              <a:gdLst/>
              <a:ahLst/>
              <a:cxnLst/>
              <a:rect l="l" t="t" r="r" b="b"/>
              <a:pathLst>
                <a:path w="352" h="552" extrusionOk="0">
                  <a:moveTo>
                    <a:pt x="1" y="0"/>
                  </a:moveTo>
                  <a:lnTo>
                    <a:pt x="1" y="552"/>
                  </a:lnTo>
                  <a:lnTo>
                    <a:pt x="352" y="552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1"/>
            <p:cNvSpPr/>
            <p:nvPr/>
          </p:nvSpPr>
          <p:spPr>
            <a:xfrm>
              <a:off x="8211712" y="2195458"/>
              <a:ext cx="34742" cy="54481"/>
            </a:xfrm>
            <a:custGeom>
              <a:avLst/>
              <a:gdLst/>
              <a:ahLst/>
              <a:cxnLst/>
              <a:rect l="l" t="t" r="r" b="b"/>
              <a:pathLst>
                <a:path w="352" h="552" extrusionOk="0">
                  <a:moveTo>
                    <a:pt x="1" y="1"/>
                  </a:moveTo>
                  <a:lnTo>
                    <a:pt x="1" y="552"/>
                  </a:lnTo>
                  <a:lnTo>
                    <a:pt x="352" y="552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1"/>
            <p:cNvSpPr/>
            <p:nvPr/>
          </p:nvSpPr>
          <p:spPr>
            <a:xfrm>
              <a:off x="8211712" y="2274614"/>
              <a:ext cx="34742" cy="54481"/>
            </a:xfrm>
            <a:custGeom>
              <a:avLst/>
              <a:gdLst/>
              <a:ahLst/>
              <a:cxnLst/>
              <a:rect l="l" t="t" r="r" b="b"/>
              <a:pathLst>
                <a:path w="352" h="552" extrusionOk="0">
                  <a:moveTo>
                    <a:pt x="1" y="1"/>
                  </a:moveTo>
                  <a:lnTo>
                    <a:pt x="1" y="552"/>
                  </a:lnTo>
                  <a:lnTo>
                    <a:pt x="352" y="552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1"/>
            <p:cNvSpPr/>
            <p:nvPr/>
          </p:nvSpPr>
          <p:spPr>
            <a:xfrm>
              <a:off x="8211712" y="2353770"/>
              <a:ext cx="34742" cy="52014"/>
            </a:xfrm>
            <a:custGeom>
              <a:avLst/>
              <a:gdLst/>
              <a:ahLst/>
              <a:cxnLst/>
              <a:rect l="l" t="t" r="r" b="b"/>
              <a:pathLst>
                <a:path w="352" h="527" extrusionOk="0">
                  <a:moveTo>
                    <a:pt x="1" y="1"/>
                  </a:moveTo>
                  <a:lnTo>
                    <a:pt x="1" y="527"/>
                  </a:lnTo>
                  <a:lnTo>
                    <a:pt x="352" y="527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1"/>
            <p:cNvSpPr/>
            <p:nvPr/>
          </p:nvSpPr>
          <p:spPr>
            <a:xfrm>
              <a:off x="8211712" y="2432927"/>
              <a:ext cx="34742" cy="52014"/>
            </a:xfrm>
            <a:custGeom>
              <a:avLst/>
              <a:gdLst/>
              <a:ahLst/>
              <a:cxnLst/>
              <a:rect l="l" t="t" r="r" b="b"/>
              <a:pathLst>
                <a:path w="352" h="527" extrusionOk="0">
                  <a:moveTo>
                    <a:pt x="1" y="1"/>
                  </a:moveTo>
                  <a:lnTo>
                    <a:pt x="1" y="527"/>
                  </a:lnTo>
                  <a:lnTo>
                    <a:pt x="352" y="527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1"/>
            <p:cNvSpPr/>
            <p:nvPr/>
          </p:nvSpPr>
          <p:spPr>
            <a:xfrm>
              <a:off x="8211712" y="2512083"/>
              <a:ext cx="34742" cy="52014"/>
            </a:xfrm>
            <a:custGeom>
              <a:avLst/>
              <a:gdLst/>
              <a:ahLst/>
              <a:cxnLst/>
              <a:rect l="l" t="t" r="r" b="b"/>
              <a:pathLst>
                <a:path w="352" h="527" extrusionOk="0">
                  <a:moveTo>
                    <a:pt x="1" y="1"/>
                  </a:moveTo>
                  <a:lnTo>
                    <a:pt x="1" y="527"/>
                  </a:lnTo>
                  <a:lnTo>
                    <a:pt x="352" y="527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1"/>
            <p:cNvSpPr/>
            <p:nvPr/>
          </p:nvSpPr>
          <p:spPr>
            <a:xfrm>
              <a:off x="6920537" y="859675"/>
              <a:ext cx="1212104" cy="818893"/>
            </a:xfrm>
            <a:custGeom>
              <a:avLst/>
              <a:gdLst/>
              <a:ahLst/>
              <a:cxnLst/>
              <a:rect l="l" t="t" r="r" b="b"/>
              <a:pathLst>
                <a:path w="12281" h="8297" extrusionOk="0">
                  <a:moveTo>
                    <a:pt x="0" y="1"/>
                  </a:moveTo>
                  <a:lnTo>
                    <a:pt x="0" y="2557"/>
                  </a:lnTo>
                  <a:cubicBezTo>
                    <a:pt x="91" y="2555"/>
                    <a:pt x="182" y="2554"/>
                    <a:pt x="272" y="2554"/>
                  </a:cubicBezTo>
                  <a:cubicBezTo>
                    <a:pt x="4545" y="2554"/>
                    <a:pt x="8289" y="4860"/>
                    <a:pt x="10351" y="8296"/>
                  </a:cubicBezTo>
                  <a:lnTo>
                    <a:pt x="12281" y="6492"/>
                  </a:lnTo>
                  <a:cubicBezTo>
                    <a:pt x="9749" y="2532"/>
                    <a:pt x="4988" y="7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1"/>
            <p:cNvSpPr/>
            <p:nvPr/>
          </p:nvSpPr>
          <p:spPr>
            <a:xfrm>
              <a:off x="7734307" y="1826919"/>
              <a:ext cx="623472" cy="24773"/>
            </a:xfrm>
            <a:custGeom>
              <a:avLst/>
              <a:gdLst/>
              <a:ahLst/>
              <a:cxnLst/>
              <a:rect l="l" t="t" r="r" b="b"/>
              <a:pathLst>
                <a:path w="6317" h="251" extrusionOk="0">
                  <a:moveTo>
                    <a:pt x="1" y="0"/>
                  </a:moveTo>
                  <a:lnTo>
                    <a:pt x="1" y="251"/>
                  </a:lnTo>
                  <a:lnTo>
                    <a:pt x="6317" y="251"/>
                  </a:lnTo>
                  <a:lnTo>
                    <a:pt x="63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1"/>
            <p:cNvSpPr/>
            <p:nvPr/>
          </p:nvSpPr>
          <p:spPr>
            <a:xfrm>
              <a:off x="7744177" y="1911010"/>
              <a:ext cx="343961" cy="27241"/>
            </a:xfrm>
            <a:custGeom>
              <a:avLst/>
              <a:gdLst/>
              <a:ahLst/>
              <a:cxnLst/>
              <a:rect l="l" t="t" r="r" b="b"/>
              <a:pathLst>
                <a:path w="3485" h="276" extrusionOk="0">
                  <a:moveTo>
                    <a:pt x="1" y="0"/>
                  </a:moveTo>
                  <a:lnTo>
                    <a:pt x="1" y="276"/>
                  </a:lnTo>
                  <a:lnTo>
                    <a:pt x="3485" y="276"/>
                  </a:lnTo>
                  <a:lnTo>
                    <a:pt x="3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1"/>
            <p:cNvSpPr/>
            <p:nvPr/>
          </p:nvSpPr>
          <p:spPr>
            <a:xfrm>
              <a:off x="5235950" y="2749551"/>
              <a:ext cx="621005" cy="101560"/>
            </a:xfrm>
            <a:custGeom>
              <a:avLst/>
              <a:gdLst/>
              <a:ahLst/>
              <a:cxnLst/>
              <a:rect l="l" t="t" r="r" b="b"/>
              <a:pathLst>
                <a:path w="6292" h="1029" extrusionOk="0">
                  <a:moveTo>
                    <a:pt x="126" y="1"/>
                  </a:moveTo>
                  <a:lnTo>
                    <a:pt x="0" y="126"/>
                  </a:lnTo>
                  <a:lnTo>
                    <a:pt x="502" y="702"/>
                  </a:lnTo>
                  <a:cubicBezTo>
                    <a:pt x="627" y="842"/>
                    <a:pt x="799" y="911"/>
                    <a:pt x="969" y="911"/>
                  </a:cubicBezTo>
                  <a:cubicBezTo>
                    <a:pt x="1106" y="911"/>
                    <a:pt x="1242" y="867"/>
                    <a:pt x="1354" y="778"/>
                  </a:cubicBezTo>
                  <a:lnTo>
                    <a:pt x="1830" y="351"/>
                  </a:lnTo>
                  <a:cubicBezTo>
                    <a:pt x="1905" y="276"/>
                    <a:pt x="2030" y="251"/>
                    <a:pt x="2131" y="251"/>
                  </a:cubicBezTo>
                  <a:cubicBezTo>
                    <a:pt x="2256" y="251"/>
                    <a:pt x="2356" y="301"/>
                    <a:pt x="2431" y="402"/>
                  </a:cubicBezTo>
                  <a:lnTo>
                    <a:pt x="2757" y="778"/>
                  </a:lnTo>
                  <a:cubicBezTo>
                    <a:pt x="2882" y="903"/>
                    <a:pt x="3033" y="978"/>
                    <a:pt x="3183" y="1003"/>
                  </a:cubicBezTo>
                  <a:cubicBezTo>
                    <a:pt x="3359" y="1003"/>
                    <a:pt x="3509" y="953"/>
                    <a:pt x="3634" y="828"/>
                  </a:cubicBezTo>
                  <a:lnTo>
                    <a:pt x="4035" y="477"/>
                  </a:lnTo>
                  <a:cubicBezTo>
                    <a:pt x="4136" y="402"/>
                    <a:pt x="4236" y="351"/>
                    <a:pt x="4361" y="351"/>
                  </a:cubicBezTo>
                  <a:cubicBezTo>
                    <a:pt x="4487" y="377"/>
                    <a:pt x="4587" y="427"/>
                    <a:pt x="4662" y="527"/>
                  </a:cubicBezTo>
                  <a:lnTo>
                    <a:pt x="4862" y="778"/>
                  </a:lnTo>
                  <a:cubicBezTo>
                    <a:pt x="4963" y="928"/>
                    <a:pt x="5138" y="1003"/>
                    <a:pt x="5314" y="1028"/>
                  </a:cubicBezTo>
                  <a:cubicBezTo>
                    <a:pt x="5489" y="1028"/>
                    <a:pt x="5664" y="953"/>
                    <a:pt x="5790" y="828"/>
                  </a:cubicBezTo>
                  <a:lnTo>
                    <a:pt x="6291" y="301"/>
                  </a:lnTo>
                  <a:lnTo>
                    <a:pt x="6141" y="176"/>
                  </a:lnTo>
                  <a:lnTo>
                    <a:pt x="5639" y="702"/>
                  </a:lnTo>
                  <a:cubicBezTo>
                    <a:pt x="5564" y="803"/>
                    <a:pt x="5439" y="828"/>
                    <a:pt x="5314" y="828"/>
                  </a:cubicBezTo>
                  <a:cubicBezTo>
                    <a:pt x="5188" y="828"/>
                    <a:pt x="5088" y="778"/>
                    <a:pt x="5013" y="677"/>
                  </a:cubicBezTo>
                  <a:lnTo>
                    <a:pt x="4787" y="402"/>
                  </a:lnTo>
                  <a:cubicBezTo>
                    <a:pt x="4687" y="276"/>
                    <a:pt x="4537" y="201"/>
                    <a:pt x="4361" y="176"/>
                  </a:cubicBezTo>
                  <a:cubicBezTo>
                    <a:pt x="4211" y="176"/>
                    <a:pt x="4035" y="226"/>
                    <a:pt x="3910" y="326"/>
                  </a:cubicBezTo>
                  <a:lnTo>
                    <a:pt x="3509" y="702"/>
                  </a:lnTo>
                  <a:cubicBezTo>
                    <a:pt x="3427" y="764"/>
                    <a:pt x="3344" y="809"/>
                    <a:pt x="3262" y="809"/>
                  </a:cubicBezTo>
                  <a:cubicBezTo>
                    <a:pt x="3244" y="809"/>
                    <a:pt x="3226" y="807"/>
                    <a:pt x="3208" y="803"/>
                  </a:cubicBezTo>
                  <a:cubicBezTo>
                    <a:pt x="3083" y="803"/>
                    <a:pt x="2983" y="752"/>
                    <a:pt x="2908" y="677"/>
                  </a:cubicBezTo>
                  <a:lnTo>
                    <a:pt x="2557" y="276"/>
                  </a:lnTo>
                  <a:cubicBezTo>
                    <a:pt x="2456" y="151"/>
                    <a:pt x="2306" y="76"/>
                    <a:pt x="2156" y="76"/>
                  </a:cubicBezTo>
                  <a:cubicBezTo>
                    <a:pt x="2126" y="72"/>
                    <a:pt x="2098" y="69"/>
                    <a:pt x="2070" y="69"/>
                  </a:cubicBezTo>
                  <a:cubicBezTo>
                    <a:pt x="1931" y="69"/>
                    <a:pt x="1809" y="122"/>
                    <a:pt x="1705" y="226"/>
                  </a:cubicBezTo>
                  <a:lnTo>
                    <a:pt x="1228" y="627"/>
                  </a:lnTo>
                  <a:cubicBezTo>
                    <a:pt x="1151" y="694"/>
                    <a:pt x="1058" y="726"/>
                    <a:pt x="966" y="726"/>
                  </a:cubicBezTo>
                  <a:cubicBezTo>
                    <a:pt x="851" y="726"/>
                    <a:pt x="736" y="675"/>
                    <a:pt x="652" y="577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1"/>
            <p:cNvSpPr/>
            <p:nvPr/>
          </p:nvSpPr>
          <p:spPr>
            <a:xfrm>
              <a:off x="6814239" y="3180764"/>
              <a:ext cx="185551" cy="563464"/>
            </a:xfrm>
            <a:custGeom>
              <a:avLst/>
              <a:gdLst/>
              <a:ahLst/>
              <a:cxnLst/>
              <a:rect l="l" t="t" r="r" b="b"/>
              <a:pathLst>
                <a:path w="1880" h="5709" extrusionOk="0">
                  <a:moveTo>
                    <a:pt x="662" y="0"/>
                  </a:moveTo>
                  <a:cubicBezTo>
                    <a:pt x="389" y="0"/>
                    <a:pt x="147" y="228"/>
                    <a:pt x="100" y="769"/>
                  </a:cubicBezTo>
                  <a:cubicBezTo>
                    <a:pt x="1" y="2375"/>
                    <a:pt x="97" y="5709"/>
                    <a:pt x="771" y="5709"/>
                  </a:cubicBezTo>
                  <a:cubicBezTo>
                    <a:pt x="781" y="5709"/>
                    <a:pt x="791" y="5708"/>
                    <a:pt x="801" y="5707"/>
                  </a:cubicBezTo>
                  <a:cubicBezTo>
                    <a:pt x="1503" y="5632"/>
                    <a:pt x="1879" y="5331"/>
                    <a:pt x="1428" y="5256"/>
                  </a:cubicBezTo>
                  <a:cubicBezTo>
                    <a:pt x="1002" y="5206"/>
                    <a:pt x="1002" y="5155"/>
                    <a:pt x="977" y="5030"/>
                  </a:cubicBezTo>
                  <a:cubicBezTo>
                    <a:pt x="952" y="4228"/>
                    <a:pt x="1428" y="2649"/>
                    <a:pt x="1553" y="1471"/>
                  </a:cubicBezTo>
                  <a:cubicBezTo>
                    <a:pt x="1647" y="615"/>
                    <a:pt x="1111" y="0"/>
                    <a:pt x="662" y="0"/>
                  </a:cubicBezTo>
                  <a:close/>
                </a:path>
              </a:pathLst>
            </a:custGeom>
            <a:solidFill>
              <a:srgbClr val="8050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1"/>
            <p:cNvSpPr/>
            <p:nvPr/>
          </p:nvSpPr>
          <p:spPr>
            <a:xfrm>
              <a:off x="6858653" y="3699424"/>
              <a:ext cx="168279" cy="54086"/>
            </a:xfrm>
            <a:custGeom>
              <a:avLst/>
              <a:gdLst/>
              <a:ahLst/>
              <a:cxnLst/>
              <a:rect l="l" t="t" r="r" b="b"/>
              <a:pathLst>
                <a:path w="1705" h="548" extrusionOk="0">
                  <a:moveTo>
                    <a:pt x="978" y="1"/>
                  </a:moveTo>
                  <a:cubicBezTo>
                    <a:pt x="808" y="170"/>
                    <a:pt x="551" y="211"/>
                    <a:pt x="343" y="211"/>
                  </a:cubicBezTo>
                  <a:cubicBezTo>
                    <a:pt x="151" y="211"/>
                    <a:pt x="0" y="176"/>
                    <a:pt x="0" y="176"/>
                  </a:cubicBezTo>
                  <a:lnTo>
                    <a:pt x="0" y="176"/>
                  </a:lnTo>
                  <a:cubicBezTo>
                    <a:pt x="34" y="452"/>
                    <a:pt x="207" y="548"/>
                    <a:pt x="428" y="548"/>
                  </a:cubicBezTo>
                  <a:cubicBezTo>
                    <a:pt x="708" y="548"/>
                    <a:pt x="1065" y="392"/>
                    <a:pt x="1304" y="251"/>
                  </a:cubicBezTo>
                  <a:cubicBezTo>
                    <a:pt x="1705" y="1"/>
                    <a:pt x="978" y="1"/>
                    <a:pt x="9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1"/>
            <p:cNvSpPr/>
            <p:nvPr/>
          </p:nvSpPr>
          <p:spPr>
            <a:xfrm>
              <a:off x="6448166" y="3574669"/>
              <a:ext cx="200455" cy="562674"/>
            </a:xfrm>
            <a:custGeom>
              <a:avLst/>
              <a:gdLst/>
              <a:ahLst/>
              <a:cxnLst/>
              <a:rect l="l" t="t" r="r" b="b"/>
              <a:pathLst>
                <a:path w="2031" h="5701" extrusionOk="0">
                  <a:moveTo>
                    <a:pt x="1066" y="0"/>
                  </a:moveTo>
                  <a:cubicBezTo>
                    <a:pt x="813" y="0"/>
                    <a:pt x="581" y="210"/>
                    <a:pt x="500" y="713"/>
                  </a:cubicBezTo>
                  <a:cubicBezTo>
                    <a:pt x="226" y="2311"/>
                    <a:pt x="1" y="5701"/>
                    <a:pt x="693" y="5701"/>
                  </a:cubicBezTo>
                  <a:cubicBezTo>
                    <a:pt x="696" y="5701"/>
                    <a:pt x="698" y="5701"/>
                    <a:pt x="701" y="5701"/>
                  </a:cubicBezTo>
                  <a:cubicBezTo>
                    <a:pt x="1428" y="5676"/>
                    <a:pt x="1804" y="5400"/>
                    <a:pt x="1377" y="5300"/>
                  </a:cubicBezTo>
                  <a:cubicBezTo>
                    <a:pt x="951" y="5200"/>
                    <a:pt x="951" y="5149"/>
                    <a:pt x="951" y="5024"/>
                  </a:cubicBezTo>
                  <a:cubicBezTo>
                    <a:pt x="976" y="4222"/>
                    <a:pt x="1628" y="2693"/>
                    <a:pt x="1854" y="1540"/>
                  </a:cubicBezTo>
                  <a:cubicBezTo>
                    <a:pt x="2031" y="672"/>
                    <a:pt x="1516" y="0"/>
                    <a:pt x="1066" y="0"/>
                  </a:cubicBezTo>
                  <a:close/>
                </a:path>
              </a:pathLst>
            </a:custGeom>
            <a:solidFill>
              <a:srgbClr val="8050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1"/>
            <p:cNvSpPr/>
            <p:nvPr/>
          </p:nvSpPr>
          <p:spPr>
            <a:xfrm>
              <a:off x="6485079" y="4097671"/>
              <a:ext cx="168378" cy="48954"/>
            </a:xfrm>
            <a:custGeom>
              <a:avLst/>
              <a:gdLst/>
              <a:ahLst/>
              <a:cxnLst/>
              <a:rect l="l" t="t" r="r" b="b"/>
              <a:pathLst>
                <a:path w="1706" h="496" extrusionOk="0">
                  <a:moveTo>
                    <a:pt x="1003" y="1"/>
                  </a:moveTo>
                  <a:cubicBezTo>
                    <a:pt x="863" y="121"/>
                    <a:pt x="675" y="157"/>
                    <a:pt x="499" y="157"/>
                  </a:cubicBezTo>
                  <a:cubicBezTo>
                    <a:pt x="236" y="157"/>
                    <a:pt x="1" y="76"/>
                    <a:pt x="1" y="76"/>
                  </a:cubicBezTo>
                  <a:lnTo>
                    <a:pt x="1" y="76"/>
                  </a:lnTo>
                  <a:cubicBezTo>
                    <a:pt x="14" y="389"/>
                    <a:pt x="227" y="496"/>
                    <a:pt x="490" y="496"/>
                  </a:cubicBezTo>
                  <a:cubicBezTo>
                    <a:pt x="753" y="496"/>
                    <a:pt x="1066" y="389"/>
                    <a:pt x="1279" y="276"/>
                  </a:cubicBezTo>
                  <a:cubicBezTo>
                    <a:pt x="1705" y="76"/>
                    <a:pt x="1003" y="1"/>
                    <a:pt x="10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1"/>
            <p:cNvSpPr/>
            <p:nvPr/>
          </p:nvSpPr>
          <p:spPr>
            <a:xfrm>
              <a:off x="6344137" y="3080980"/>
              <a:ext cx="309318" cy="911669"/>
            </a:xfrm>
            <a:custGeom>
              <a:avLst/>
              <a:gdLst/>
              <a:ahLst/>
              <a:cxnLst/>
              <a:rect l="l" t="t" r="r" b="b"/>
              <a:pathLst>
                <a:path w="3134" h="9237" extrusionOk="0">
                  <a:moveTo>
                    <a:pt x="2181" y="1"/>
                  </a:moveTo>
                  <a:lnTo>
                    <a:pt x="1604" y="126"/>
                  </a:lnTo>
                  <a:lnTo>
                    <a:pt x="1128" y="227"/>
                  </a:lnTo>
                  <a:lnTo>
                    <a:pt x="978" y="277"/>
                  </a:lnTo>
                  <a:lnTo>
                    <a:pt x="251" y="427"/>
                  </a:lnTo>
                  <a:cubicBezTo>
                    <a:pt x="101" y="878"/>
                    <a:pt x="0" y="1179"/>
                    <a:pt x="25" y="1580"/>
                  </a:cubicBezTo>
                  <a:cubicBezTo>
                    <a:pt x="51" y="1956"/>
                    <a:pt x="176" y="2432"/>
                    <a:pt x="426" y="3259"/>
                  </a:cubicBezTo>
                  <a:cubicBezTo>
                    <a:pt x="627" y="3836"/>
                    <a:pt x="1028" y="4713"/>
                    <a:pt x="1078" y="5239"/>
                  </a:cubicBezTo>
                  <a:cubicBezTo>
                    <a:pt x="1254" y="7169"/>
                    <a:pt x="1003" y="7395"/>
                    <a:pt x="1279" y="9074"/>
                  </a:cubicBezTo>
                  <a:cubicBezTo>
                    <a:pt x="1304" y="9186"/>
                    <a:pt x="1542" y="9237"/>
                    <a:pt x="1783" y="9237"/>
                  </a:cubicBezTo>
                  <a:cubicBezTo>
                    <a:pt x="2024" y="9237"/>
                    <a:pt x="2269" y="9186"/>
                    <a:pt x="2306" y="9099"/>
                  </a:cubicBezTo>
                  <a:cubicBezTo>
                    <a:pt x="3133" y="7344"/>
                    <a:pt x="3083" y="5339"/>
                    <a:pt x="3083" y="4312"/>
                  </a:cubicBezTo>
                  <a:cubicBezTo>
                    <a:pt x="3083" y="3861"/>
                    <a:pt x="3083" y="3585"/>
                    <a:pt x="2908" y="2608"/>
                  </a:cubicBezTo>
                  <a:cubicBezTo>
                    <a:pt x="2883" y="2507"/>
                    <a:pt x="2858" y="2432"/>
                    <a:pt x="2858" y="2332"/>
                  </a:cubicBezTo>
                  <a:cubicBezTo>
                    <a:pt x="2807" y="2056"/>
                    <a:pt x="2732" y="1705"/>
                    <a:pt x="2632" y="1279"/>
                  </a:cubicBezTo>
                  <a:cubicBezTo>
                    <a:pt x="2532" y="803"/>
                    <a:pt x="2331" y="327"/>
                    <a:pt x="2231" y="101"/>
                  </a:cubicBezTo>
                  <a:cubicBezTo>
                    <a:pt x="2206" y="26"/>
                    <a:pt x="2181" y="1"/>
                    <a:pt x="2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1"/>
            <p:cNvSpPr/>
            <p:nvPr/>
          </p:nvSpPr>
          <p:spPr>
            <a:xfrm>
              <a:off x="6413424" y="3155201"/>
              <a:ext cx="222662" cy="226215"/>
            </a:xfrm>
            <a:custGeom>
              <a:avLst/>
              <a:gdLst/>
              <a:ahLst/>
              <a:cxnLst/>
              <a:rect l="l" t="t" r="r" b="b"/>
              <a:pathLst>
                <a:path w="2256" h="2292" extrusionOk="0">
                  <a:moveTo>
                    <a:pt x="251" y="1"/>
                  </a:moveTo>
                  <a:lnTo>
                    <a:pt x="251" y="1"/>
                  </a:lnTo>
                  <a:cubicBezTo>
                    <a:pt x="50" y="627"/>
                    <a:pt x="0" y="1630"/>
                    <a:pt x="727" y="2131"/>
                  </a:cubicBezTo>
                  <a:cubicBezTo>
                    <a:pt x="897" y="2241"/>
                    <a:pt x="1138" y="2291"/>
                    <a:pt x="1402" y="2291"/>
                  </a:cubicBezTo>
                  <a:cubicBezTo>
                    <a:pt x="1681" y="2291"/>
                    <a:pt x="1985" y="2234"/>
                    <a:pt x="2256" y="2131"/>
                  </a:cubicBezTo>
                  <a:cubicBezTo>
                    <a:pt x="2181" y="1805"/>
                    <a:pt x="2055" y="1079"/>
                    <a:pt x="1930" y="527"/>
                  </a:cubicBezTo>
                  <a:cubicBezTo>
                    <a:pt x="1905" y="377"/>
                    <a:pt x="1855" y="226"/>
                    <a:pt x="1830" y="101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1"/>
            <p:cNvSpPr/>
            <p:nvPr/>
          </p:nvSpPr>
          <p:spPr>
            <a:xfrm>
              <a:off x="6410956" y="2952573"/>
              <a:ext cx="630874" cy="627124"/>
            </a:xfrm>
            <a:custGeom>
              <a:avLst/>
              <a:gdLst/>
              <a:ahLst/>
              <a:cxnLst/>
              <a:rect l="l" t="t" r="r" b="b"/>
              <a:pathLst>
                <a:path w="6392" h="6354" extrusionOk="0">
                  <a:moveTo>
                    <a:pt x="4919" y="1"/>
                  </a:moveTo>
                  <a:cubicBezTo>
                    <a:pt x="4332" y="1"/>
                    <a:pt x="3606" y="365"/>
                    <a:pt x="3083" y="675"/>
                  </a:cubicBezTo>
                  <a:cubicBezTo>
                    <a:pt x="2707" y="901"/>
                    <a:pt x="2431" y="1101"/>
                    <a:pt x="2431" y="1101"/>
                  </a:cubicBezTo>
                  <a:lnTo>
                    <a:pt x="501" y="1177"/>
                  </a:lnTo>
                  <a:cubicBezTo>
                    <a:pt x="501" y="1177"/>
                    <a:pt x="401" y="1327"/>
                    <a:pt x="301" y="1578"/>
                  </a:cubicBezTo>
                  <a:cubicBezTo>
                    <a:pt x="176" y="1903"/>
                    <a:pt x="0" y="2430"/>
                    <a:pt x="75" y="2931"/>
                  </a:cubicBezTo>
                  <a:cubicBezTo>
                    <a:pt x="125" y="3307"/>
                    <a:pt x="176" y="3583"/>
                    <a:pt x="551" y="3833"/>
                  </a:cubicBezTo>
                  <a:cubicBezTo>
                    <a:pt x="662" y="3910"/>
                    <a:pt x="815" y="3943"/>
                    <a:pt x="992" y="3943"/>
                  </a:cubicBezTo>
                  <a:cubicBezTo>
                    <a:pt x="1340" y="3943"/>
                    <a:pt x="1782" y="3815"/>
                    <a:pt x="2181" y="3633"/>
                  </a:cubicBezTo>
                  <a:cubicBezTo>
                    <a:pt x="2717" y="3390"/>
                    <a:pt x="3242" y="3112"/>
                    <a:pt x="3532" y="3112"/>
                  </a:cubicBezTo>
                  <a:cubicBezTo>
                    <a:pt x="3662" y="3112"/>
                    <a:pt x="3744" y="3168"/>
                    <a:pt x="3760" y="3307"/>
                  </a:cubicBezTo>
                  <a:cubicBezTo>
                    <a:pt x="3885" y="4836"/>
                    <a:pt x="4085" y="6264"/>
                    <a:pt x="4085" y="6264"/>
                  </a:cubicBezTo>
                  <a:cubicBezTo>
                    <a:pt x="4267" y="6329"/>
                    <a:pt x="4445" y="6354"/>
                    <a:pt x="4610" y="6354"/>
                  </a:cubicBezTo>
                  <a:cubicBezTo>
                    <a:pt x="5152" y="6354"/>
                    <a:pt x="5564" y="6089"/>
                    <a:pt x="5564" y="6089"/>
                  </a:cubicBezTo>
                  <a:cubicBezTo>
                    <a:pt x="5564" y="6089"/>
                    <a:pt x="6391" y="1427"/>
                    <a:pt x="5689" y="375"/>
                  </a:cubicBezTo>
                  <a:cubicBezTo>
                    <a:pt x="5506" y="104"/>
                    <a:pt x="5232" y="1"/>
                    <a:pt x="49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1"/>
            <p:cNvSpPr/>
            <p:nvPr/>
          </p:nvSpPr>
          <p:spPr>
            <a:xfrm>
              <a:off x="6344137" y="3061240"/>
              <a:ext cx="390941" cy="181603"/>
            </a:xfrm>
            <a:custGeom>
              <a:avLst/>
              <a:gdLst/>
              <a:ahLst/>
              <a:cxnLst/>
              <a:rect l="l" t="t" r="r" b="b"/>
              <a:pathLst>
                <a:path w="3961" h="1840" extrusionOk="0">
                  <a:moveTo>
                    <a:pt x="3108" y="0"/>
                  </a:moveTo>
                  <a:lnTo>
                    <a:pt x="1178" y="76"/>
                  </a:lnTo>
                  <a:cubicBezTo>
                    <a:pt x="1178" y="76"/>
                    <a:pt x="1078" y="226"/>
                    <a:pt x="978" y="477"/>
                  </a:cubicBezTo>
                  <a:lnTo>
                    <a:pt x="251" y="627"/>
                  </a:lnTo>
                  <a:cubicBezTo>
                    <a:pt x="101" y="1078"/>
                    <a:pt x="0" y="1379"/>
                    <a:pt x="25" y="1780"/>
                  </a:cubicBezTo>
                  <a:cubicBezTo>
                    <a:pt x="154" y="1817"/>
                    <a:pt x="323" y="1840"/>
                    <a:pt x="522" y="1840"/>
                  </a:cubicBezTo>
                  <a:cubicBezTo>
                    <a:pt x="595" y="1840"/>
                    <a:pt x="672" y="1837"/>
                    <a:pt x="752" y="1830"/>
                  </a:cubicBezTo>
                  <a:cubicBezTo>
                    <a:pt x="1304" y="1805"/>
                    <a:pt x="2030" y="1655"/>
                    <a:pt x="2632" y="1479"/>
                  </a:cubicBezTo>
                  <a:cubicBezTo>
                    <a:pt x="3409" y="1229"/>
                    <a:pt x="3960" y="853"/>
                    <a:pt x="3910" y="602"/>
                  </a:cubicBezTo>
                  <a:lnTo>
                    <a:pt x="3910" y="602"/>
                  </a:lnTo>
                  <a:lnTo>
                    <a:pt x="3108" y="652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2A2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1"/>
            <p:cNvSpPr/>
            <p:nvPr/>
          </p:nvSpPr>
          <p:spPr>
            <a:xfrm>
              <a:off x="6302092" y="2650556"/>
              <a:ext cx="436539" cy="557345"/>
            </a:xfrm>
            <a:custGeom>
              <a:avLst/>
              <a:gdLst/>
              <a:ahLst/>
              <a:cxnLst/>
              <a:rect l="l" t="t" r="r" b="b"/>
              <a:pathLst>
                <a:path w="4423" h="5647" extrusionOk="0">
                  <a:moveTo>
                    <a:pt x="1800" y="0"/>
                  </a:moveTo>
                  <a:cubicBezTo>
                    <a:pt x="1115" y="0"/>
                    <a:pt x="676" y="553"/>
                    <a:pt x="602" y="903"/>
                  </a:cubicBezTo>
                  <a:cubicBezTo>
                    <a:pt x="251" y="2658"/>
                    <a:pt x="0" y="3460"/>
                    <a:pt x="251" y="5339"/>
                  </a:cubicBezTo>
                  <a:cubicBezTo>
                    <a:pt x="282" y="5556"/>
                    <a:pt x="697" y="5646"/>
                    <a:pt x="1251" y="5646"/>
                  </a:cubicBezTo>
                  <a:cubicBezTo>
                    <a:pt x="2488" y="5646"/>
                    <a:pt x="4423" y="5198"/>
                    <a:pt x="4336" y="4713"/>
                  </a:cubicBezTo>
                  <a:cubicBezTo>
                    <a:pt x="3760" y="1530"/>
                    <a:pt x="3208" y="603"/>
                    <a:pt x="2632" y="252"/>
                  </a:cubicBezTo>
                  <a:cubicBezTo>
                    <a:pt x="2326" y="72"/>
                    <a:pt x="2047" y="0"/>
                    <a:pt x="1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1"/>
            <p:cNvSpPr/>
            <p:nvPr/>
          </p:nvSpPr>
          <p:spPr>
            <a:xfrm>
              <a:off x="6967518" y="2326234"/>
              <a:ext cx="56948" cy="99388"/>
            </a:xfrm>
            <a:custGeom>
              <a:avLst/>
              <a:gdLst/>
              <a:ahLst/>
              <a:cxnLst/>
              <a:rect l="l" t="t" r="r" b="b"/>
              <a:pathLst>
                <a:path w="577" h="1007" extrusionOk="0">
                  <a:moveTo>
                    <a:pt x="266" y="1"/>
                  </a:moveTo>
                  <a:cubicBezTo>
                    <a:pt x="77" y="1"/>
                    <a:pt x="0" y="831"/>
                    <a:pt x="0" y="831"/>
                  </a:cubicBezTo>
                  <a:lnTo>
                    <a:pt x="301" y="1006"/>
                  </a:lnTo>
                  <a:cubicBezTo>
                    <a:pt x="527" y="480"/>
                    <a:pt x="577" y="330"/>
                    <a:pt x="351" y="54"/>
                  </a:cubicBezTo>
                  <a:cubicBezTo>
                    <a:pt x="320" y="17"/>
                    <a:pt x="292" y="1"/>
                    <a:pt x="266" y="1"/>
                  </a:cubicBezTo>
                  <a:close/>
                </a:path>
              </a:pathLst>
            </a:custGeom>
            <a:solidFill>
              <a:srgbClr val="8050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1"/>
            <p:cNvSpPr/>
            <p:nvPr/>
          </p:nvSpPr>
          <p:spPr>
            <a:xfrm>
              <a:off x="6539561" y="2402527"/>
              <a:ext cx="455193" cy="414233"/>
            </a:xfrm>
            <a:custGeom>
              <a:avLst/>
              <a:gdLst/>
              <a:ahLst/>
              <a:cxnLst/>
              <a:rect l="l" t="t" r="r" b="b"/>
              <a:pathLst>
                <a:path w="4612" h="4197" extrusionOk="0">
                  <a:moveTo>
                    <a:pt x="4349" y="0"/>
                  </a:moveTo>
                  <a:cubicBezTo>
                    <a:pt x="4308" y="0"/>
                    <a:pt x="4262" y="10"/>
                    <a:pt x="4211" y="33"/>
                  </a:cubicBezTo>
                  <a:cubicBezTo>
                    <a:pt x="4211" y="33"/>
                    <a:pt x="2983" y="1887"/>
                    <a:pt x="2381" y="2314"/>
                  </a:cubicBezTo>
                  <a:cubicBezTo>
                    <a:pt x="1930" y="2639"/>
                    <a:pt x="878" y="2815"/>
                    <a:pt x="401" y="3291"/>
                  </a:cubicBezTo>
                  <a:cubicBezTo>
                    <a:pt x="251" y="3441"/>
                    <a:pt x="0" y="3943"/>
                    <a:pt x="426" y="4093"/>
                  </a:cubicBezTo>
                  <a:cubicBezTo>
                    <a:pt x="617" y="4157"/>
                    <a:pt x="842" y="4196"/>
                    <a:pt x="1093" y="4196"/>
                  </a:cubicBezTo>
                  <a:cubicBezTo>
                    <a:pt x="1731" y="4196"/>
                    <a:pt x="2538" y="3939"/>
                    <a:pt x="3384" y="3166"/>
                  </a:cubicBezTo>
                  <a:cubicBezTo>
                    <a:pt x="4487" y="2188"/>
                    <a:pt x="4612" y="183"/>
                    <a:pt x="4612" y="183"/>
                  </a:cubicBezTo>
                  <a:cubicBezTo>
                    <a:pt x="4612" y="183"/>
                    <a:pt x="4529" y="0"/>
                    <a:pt x="4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1"/>
            <p:cNvSpPr/>
            <p:nvPr/>
          </p:nvSpPr>
          <p:spPr>
            <a:xfrm>
              <a:off x="6208032" y="2375879"/>
              <a:ext cx="527045" cy="714471"/>
            </a:xfrm>
            <a:custGeom>
              <a:avLst/>
              <a:gdLst/>
              <a:ahLst/>
              <a:cxnLst/>
              <a:rect l="l" t="t" r="r" b="b"/>
              <a:pathLst>
                <a:path w="5340" h="7239" extrusionOk="0">
                  <a:moveTo>
                    <a:pt x="2802" y="1"/>
                  </a:moveTo>
                  <a:cubicBezTo>
                    <a:pt x="1181" y="1"/>
                    <a:pt x="1816" y="1136"/>
                    <a:pt x="1154" y="1406"/>
                  </a:cubicBezTo>
                  <a:cubicBezTo>
                    <a:pt x="477" y="1681"/>
                    <a:pt x="1104" y="2659"/>
                    <a:pt x="828" y="2884"/>
                  </a:cubicBezTo>
                  <a:cubicBezTo>
                    <a:pt x="1" y="3561"/>
                    <a:pt x="728" y="3987"/>
                    <a:pt x="703" y="4438"/>
                  </a:cubicBezTo>
                  <a:cubicBezTo>
                    <a:pt x="678" y="4814"/>
                    <a:pt x="778" y="5090"/>
                    <a:pt x="1029" y="5340"/>
                  </a:cubicBezTo>
                  <a:cubicBezTo>
                    <a:pt x="1229" y="5541"/>
                    <a:pt x="1329" y="5792"/>
                    <a:pt x="1404" y="6067"/>
                  </a:cubicBezTo>
                  <a:cubicBezTo>
                    <a:pt x="1480" y="6318"/>
                    <a:pt x="1329" y="6594"/>
                    <a:pt x="1430" y="6844"/>
                  </a:cubicBezTo>
                  <a:cubicBezTo>
                    <a:pt x="1505" y="6995"/>
                    <a:pt x="1630" y="7070"/>
                    <a:pt x="1755" y="7145"/>
                  </a:cubicBezTo>
                  <a:cubicBezTo>
                    <a:pt x="1892" y="7206"/>
                    <a:pt x="2047" y="7239"/>
                    <a:pt x="2198" y="7239"/>
                  </a:cubicBezTo>
                  <a:cubicBezTo>
                    <a:pt x="2296" y="7239"/>
                    <a:pt x="2393" y="7225"/>
                    <a:pt x="2482" y="7195"/>
                  </a:cubicBezTo>
                  <a:cubicBezTo>
                    <a:pt x="2633" y="7145"/>
                    <a:pt x="2758" y="7070"/>
                    <a:pt x="2883" y="6970"/>
                  </a:cubicBezTo>
                  <a:cubicBezTo>
                    <a:pt x="2983" y="6869"/>
                    <a:pt x="3034" y="6744"/>
                    <a:pt x="3184" y="6694"/>
                  </a:cubicBezTo>
                  <a:cubicBezTo>
                    <a:pt x="3272" y="6664"/>
                    <a:pt x="3369" y="6652"/>
                    <a:pt x="3464" y="6652"/>
                  </a:cubicBezTo>
                  <a:cubicBezTo>
                    <a:pt x="3531" y="6652"/>
                    <a:pt x="3598" y="6658"/>
                    <a:pt x="3660" y="6669"/>
                  </a:cubicBezTo>
                  <a:cubicBezTo>
                    <a:pt x="3810" y="6719"/>
                    <a:pt x="3961" y="6794"/>
                    <a:pt x="4111" y="6819"/>
                  </a:cubicBezTo>
                  <a:cubicBezTo>
                    <a:pt x="4134" y="6822"/>
                    <a:pt x="4157" y="6823"/>
                    <a:pt x="4180" y="6823"/>
                  </a:cubicBezTo>
                  <a:cubicBezTo>
                    <a:pt x="4382" y="6823"/>
                    <a:pt x="4580" y="6726"/>
                    <a:pt x="4738" y="6569"/>
                  </a:cubicBezTo>
                  <a:cubicBezTo>
                    <a:pt x="4888" y="6418"/>
                    <a:pt x="5089" y="6142"/>
                    <a:pt x="5139" y="5917"/>
                  </a:cubicBezTo>
                  <a:cubicBezTo>
                    <a:pt x="5189" y="5792"/>
                    <a:pt x="5139" y="5616"/>
                    <a:pt x="5114" y="5491"/>
                  </a:cubicBezTo>
                  <a:cubicBezTo>
                    <a:pt x="4963" y="5040"/>
                    <a:pt x="4612" y="4664"/>
                    <a:pt x="4287" y="4338"/>
                  </a:cubicBezTo>
                  <a:cubicBezTo>
                    <a:pt x="3560" y="3636"/>
                    <a:pt x="5339" y="3085"/>
                    <a:pt x="4487" y="2358"/>
                  </a:cubicBezTo>
                  <a:cubicBezTo>
                    <a:pt x="4161" y="2057"/>
                    <a:pt x="4136" y="2057"/>
                    <a:pt x="4036" y="1180"/>
                  </a:cubicBezTo>
                  <a:cubicBezTo>
                    <a:pt x="3936" y="303"/>
                    <a:pt x="3359" y="2"/>
                    <a:pt x="2908" y="2"/>
                  </a:cubicBezTo>
                  <a:cubicBezTo>
                    <a:pt x="2872" y="1"/>
                    <a:pt x="2836" y="1"/>
                    <a:pt x="2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3" name="Google Shape;1453;p31"/>
          <p:cNvSpPr txBox="1"/>
          <p:nvPr/>
        </p:nvSpPr>
        <p:spPr>
          <a:xfrm>
            <a:off x="6001288" y="539500"/>
            <a:ext cx="1754400" cy="20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M2 Data Engineering</a:t>
            </a:r>
            <a:endParaRPr>
              <a:solidFill>
                <a:schemeClr val="dk1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pic>
        <p:nvPicPr>
          <p:cNvPr id="2" name="Image 1" descr="Une image contenant Police, logo, Graphique, symbole&#10;&#10;Description générée automatiquement">
            <a:extLst>
              <a:ext uri="{FF2B5EF4-FFF2-40B4-BE49-F238E27FC236}">
                <a16:creationId xmlns:a16="http://schemas.microsoft.com/office/drawing/2014/main" id="{831EFD2A-7EBB-989D-F1DB-B276F228E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95" y="342448"/>
            <a:ext cx="2129299" cy="69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37"/>
          <p:cNvSpPr txBox="1">
            <a:spLocks noGrp="1"/>
          </p:cNvSpPr>
          <p:nvPr>
            <p:ph type="title"/>
          </p:nvPr>
        </p:nvSpPr>
        <p:spPr>
          <a:xfrm>
            <a:off x="817756" y="136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>
                <a:ea typeface="Calibri"/>
                <a:cs typeface="Calibri"/>
              </a:rPr>
              <a:t>Algorithme</a:t>
            </a:r>
            <a:r>
              <a:rPr lang="en">
                <a:ea typeface="Calibri"/>
                <a:cs typeface="Calibri"/>
              </a:rPr>
              <a:t> </a:t>
            </a:r>
            <a:r>
              <a:rPr lang="en" err="1">
                <a:ea typeface="Calibri"/>
                <a:cs typeface="Calibri"/>
              </a:rPr>
              <a:t>Génétique</a:t>
            </a:r>
            <a:endParaRPr lang="fr-FR" err="1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7C7A7501-7CDF-9897-E6EA-D0E02581BE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741570"/>
              </p:ext>
            </p:extLst>
          </p:nvPr>
        </p:nvGraphicFramePr>
        <p:xfrm>
          <a:off x="420437" y="984283"/>
          <a:ext cx="8002876" cy="3413760"/>
        </p:xfrm>
        <a:graphic>
          <a:graphicData uri="http://schemas.openxmlformats.org/drawingml/2006/table">
            <a:tbl>
              <a:tblPr firstRow="1" firstCol="1" bandRow="1">
                <a:tableStyleId>{69C7853C-536D-4A76-A0AE-DD22124D55A5}</a:tableStyleId>
              </a:tblPr>
              <a:tblGrid>
                <a:gridCol w="1195636">
                  <a:extLst>
                    <a:ext uri="{9D8B030D-6E8A-4147-A177-3AD203B41FA5}">
                      <a16:colId xmlns:a16="http://schemas.microsoft.com/office/drawing/2014/main" val="3979654439"/>
                    </a:ext>
                  </a:extLst>
                </a:gridCol>
                <a:gridCol w="3158288">
                  <a:extLst>
                    <a:ext uri="{9D8B030D-6E8A-4147-A177-3AD203B41FA5}">
                      <a16:colId xmlns:a16="http://schemas.microsoft.com/office/drawing/2014/main" val="1511674737"/>
                    </a:ext>
                  </a:extLst>
                </a:gridCol>
                <a:gridCol w="3648952">
                  <a:extLst>
                    <a:ext uri="{9D8B030D-6E8A-4147-A177-3AD203B41FA5}">
                      <a16:colId xmlns:a16="http://schemas.microsoft.com/office/drawing/2014/main" val="353351618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Paramètre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Description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Valeur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8173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bounds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Limites pour les paramètres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Voir notes ci-dessous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8107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FitnessMax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Type de fitness (maximisation)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base.Fitness, weights=(1.0,)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98422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Individual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Type d'individu (liste avec fitness)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list, fitness=FitnessMax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17664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attr_float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Attribut pour les valeurs flottantes des paramètres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random.uniform pour chaque borne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45616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individual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Création d'un individu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Initialisation aléatoire dans les bornes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71965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population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Création de la population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100 individus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80615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evaluate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Fonction d'évaluation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objective_function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79973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mate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Fonction de croisement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tools.cxUniform, indpb=0.5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65712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mutate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Fonction de mutation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tools.mutPolynomialBounded, eta=0.1, indpb=0.2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42967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select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Méthode de sélection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tools.selRoulette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52737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ngen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Nombre de générations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100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66600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cxpb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Probabilité de croisement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0.5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51755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mutpb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Probabilité de mutation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0.1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4017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76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>
                <a:cs typeface="Calibri"/>
              </a:rPr>
              <a:t>Optimisation</a:t>
            </a:r>
            <a:r>
              <a:rPr lang="en">
                <a:cs typeface="Calibri"/>
              </a:rPr>
              <a:t> par </a:t>
            </a:r>
            <a:r>
              <a:rPr lang="en" err="1">
                <a:cs typeface="Calibri"/>
              </a:rPr>
              <a:t>Essaims</a:t>
            </a:r>
            <a:r>
              <a:rPr lang="en">
                <a:cs typeface="Calibri"/>
              </a:rPr>
              <a:t> </a:t>
            </a:r>
            <a:r>
              <a:rPr lang="en" err="1">
                <a:cs typeface="Calibri"/>
              </a:rPr>
              <a:t>Particulaires</a:t>
            </a:r>
            <a:r>
              <a:rPr lang="en">
                <a:cs typeface="Calibri"/>
              </a:rPr>
              <a:t> </a:t>
            </a:r>
            <a:endParaRPr lang="fr-FR"/>
          </a:p>
        </p:txBody>
      </p:sp>
      <p:sp>
        <p:nvSpPr>
          <p:cNvPr id="1651" name="Google Shape;1651;p37"/>
          <p:cNvSpPr txBox="1">
            <a:spLocks noGrp="1"/>
          </p:cNvSpPr>
          <p:nvPr>
            <p:ph type="subTitle" idx="1"/>
          </p:nvPr>
        </p:nvSpPr>
        <p:spPr>
          <a:xfrm>
            <a:off x="-161639" y="1065662"/>
            <a:ext cx="5646339" cy="399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" b="1" err="1"/>
              <a:t>Efficacité</a:t>
            </a:r>
            <a:r>
              <a:rPr lang="en" b="1"/>
              <a:t> de Conversion </a:t>
            </a:r>
            <a:r>
              <a:rPr lang="en" b="1" err="1"/>
              <a:t>Améliorée</a:t>
            </a:r>
            <a:r>
              <a:rPr lang="en" b="1"/>
              <a:t> </a:t>
            </a:r>
            <a:r>
              <a:rPr lang="en" b="1">
                <a:solidFill>
                  <a:srgbClr val="1F3374"/>
                </a:solidFill>
              </a:rPr>
              <a:t>:</a:t>
            </a:r>
            <a:endParaRPr lang="fr-FR"/>
          </a:p>
          <a:p>
            <a:pPr lvl="1" algn="l"/>
            <a:r>
              <a:rPr lang="en" b="1">
                <a:solidFill>
                  <a:srgbClr val="1F3374"/>
                </a:solidFill>
              </a:rPr>
              <a:t>21.65%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d'efficacité</a:t>
            </a:r>
            <a:r>
              <a:rPr lang="en">
                <a:solidFill>
                  <a:srgbClr val="1F3374"/>
                </a:solidFill>
              </a:rPr>
              <a:t>, </a:t>
            </a:r>
            <a:r>
              <a:rPr lang="en" err="1">
                <a:solidFill>
                  <a:srgbClr val="1F3374"/>
                </a:solidFill>
              </a:rPr>
              <a:t>en</a:t>
            </a:r>
            <a:r>
              <a:rPr lang="en">
                <a:solidFill>
                  <a:srgbClr val="1F3374"/>
                </a:solidFill>
              </a:rPr>
              <a:t> dessous de </a:t>
            </a:r>
            <a:r>
              <a:rPr lang="en" err="1">
                <a:solidFill>
                  <a:srgbClr val="1F3374"/>
                </a:solidFill>
              </a:rPr>
              <a:t>l'algorithme</a:t>
            </a:r>
            <a:r>
              <a:rPr lang="en">
                <a:solidFill>
                  <a:srgbClr val="1F3374"/>
                </a:solidFill>
              </a:rPr>
              <a:t> par </a:t>
            </a:r>
            <a:r>
              <a:rPr lang="en" err="1">
                <a:solidFill>
                  <a:srgbClr val="1F3374"/>
                </a:solidFill>
              </a:rPr>
              <a:t>essaims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particulaires</a:t>
            </a:r>
            <a:r>
              <a:rPr lang="en">
                <a:solidFill>
                  <a:srgbClr val="1F3374"/>
                </a:solidFill>
              </a:rPr>
              <a:t> (</a:t>
            </a:r>
            <a:r>
              <a:rPr lang="en" b="1">
                <a:solidFill>
                  <a:srgbClr val="1F3374"/>
                </a:solidFill>
              </a:rPr>
              <a:t>27.6%</a:t>
            </a:r>
            <a:r>
              <a:rPr lang="en">
                <a:solidFill>
                  <a:srgbClr val="1F3374"/>
                </a:solidFill>
              </a:rPr>
              <a:t>).</a:t>
            </a:r>
          </a:p>
          <a:p>
            <a:pPr>
              <a:lnSpc>
                <a:spcPct val="114999"/>
              </a:lnSpc>
              <a:buClr>
                <a:srgbClr val="F05555"/>
              </a:buClr>
            </a:pPr>
            <a:endParaRPr lang="en" b="1">
              <a:solidFill>
                <a:srgbClr val="1F3374"/>
              </a:solidFill>
            </a:endParaRPr>
          </a:p>
          <a:p>
            <a:pPr algn="l">
              <a:lnSpc>
                <a:spcPct val="114999"/>
              </a:lnSpc>
              <a:buClr>
                <a:srgbClr val="F05555"/>
              </a:buClr>
            </a:pPr>
            <a:r>
              <a:rPr lang="en" b="1" err="1">
                <a:solidFill>
                  <a:srgbClr val="1F3374"/>
                </a:solidFill>
              </a:rPr>
              <a:t>Courbe</a:t>
            </a:r>
            <a:r>
              <a:rPr lang="en" b="1">
                <a:solidFill>
                  <a:srgbClr val="1F3374"/>
                </a:solidFill>
              </a:rPr>
              <a:t> </a:t>
            </a:r>
            <a:r>
              <a:rPr lang="en" b="1" err="1">
                <a:solidFill>
                  <a:srgbClr val="1F3374"/>
                </a:solidFill>
              </a:rPr>
              <a:t>Caractéristique</a:t>
            </a:r>
            <a:r>
              <a:rPr lang="en" b="1">
                <a:solidFill>
                  <a:srgbClr val="1F3374"/>
                </a:solidFill>
              </a:rPr>
              <a:t> de </a:t>
            </a:r>
            <a:r>
              <a:rPr lang="en" b="1" err="1">
                <a:solidFill>
                  <a:srgbClr val="1F3374"/>
                </a:solidFill>
              </a:rPr>
              <a:t>Densité</a:t>
            </a:r>
            <a:r>
              <a:rPr lang="en" b="1">
                <a:solidFill>
                  <a:srgbClr val="1F3374"/>
                </a:solidFill>
              </a:rPr>
              <a:t> de Courant-Voltage :</a:t>
            </a:r>
            <a:endParaRPr lang="en"/>
          </a:p>
          <a:p>
            <a:pPr lvl="1" algn="l"/>
            <a:r>
              <a:rPr lang="en">
                <a:solidFill>
                  <a:srgbClr val="1F3374"/>
                </a:solidFill>
              </a:rPr>
              <a:t>La </a:t>
            </a:r>
            <a:r>
              <a:rPr lang="en" err="1">
                <a:solidFill>
                  <a:srgbClr val="1F3374"/>
                </a:solidFill>
              </a:rPr>
              <a:t>région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ombrée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indique</a:t>
            </a:r>
            <a:r>
              <a:rPr lang="en">
                <a:solidFill>
                  <a:srgbClr val="1F3374"/>
                </a:solidFill>
              </a:rPr>
              <a:t> le travail </a:t>
            </a:r>
            <a:r>
              <a:rPr lang="en" err="1">
                <a:solidFill>
                  <a:srgbClr val="1F3374"/>
                </a:solidFill>
              </a:rPr>
              <a:t>électrique</a:t>
            </a:r>
            <a:r>
              <a:rPr lang="en">
                <a:solidFill>
                  <a:srgbClr val="1F3374"/>
                </a:solidFill>
              </a:rPr>
              <a:t> que la cellule </a:t>
            </a:r>
            <a:r>
              <a:rPr lang="en" err="1">
                <a:solidFill>
                  <a:srgbClr val="1F3374"/>
                </a:solidFill>
              </a:rPr>
              <a:t>peut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fournir</a:t>
            </a:r>
            <a:r>
              <a:rPr lang="en">
                <a:solidFill>
                  <a:srgbClr val="1F3374"/>
                </a:solidFill>
              </a:rPr>
              <a:t>.</a:t>
            </a:r>
          </a:p>
          <a:p>
            <a:pPr>
              <a:lnSpc>
                <a:spcPct val="114999"/>
              </a:lnSpc>
              <a:buClr>
                <a:srgbClr val="F05555"/>
              </a:buClr>
            </a:pPr>
            <a:endParaRPr lang="en" b="1"/>
          </a:p>
          <a:p>
            <a:pPr algn="l">
              <a:lnSpc>
                <a:spcPct val="114999"/>
              </a:lnSpc>
              <a:buClr>
                <a:srgbClr val="F05555"/>
              </a:buClr>
            </a:pPr>
            <a:r>
              <a:rPr lang="en" b="1"/>
              <a:t>Puissance </a:t>
            </a:r>
            <a:r>
              <a:rPr lang="en" b="1" err="1"/>
              <a:t>Maximale</a:t>
            </a:r>
            <a:r>
              <a:rPr lang="en" b="1"/>
              <a:t> de Sortie (MPP) :</a:t>
            </a:r>
            <a:endParaRPr lang="en"/>
          </a:p>
          <a:p>
            <a:pPr lvl="1" algn="l"/>
            <a:r>
              <a:rPr lang="en" b="1"/>
              <a:t>179,82W/m²</a:t>
            </a:r>
            <a:r>
              <a:rPr lang="en">
                <a:solidFill>
                  <a:srgbClr val="1F3374"/>
                </a:solidFill>
              </a:rPr>
              <a:t>, </a:t>
            </a:r>
            <a:r>
              <a:rPr lang="en" err="1">
                <a:solidFill>
                  <a:srgbClr val="1F3374"/>
                </a:solidFill>
              </a:rPr>
              <a:t>contre</a:t>
            </a:r>
            <a:r>
              <a:rPr lang="en">
                <a:solidFill>
                  <a:srgbClr val="1F3374"/>
                </a:solidFill>
              </a:rPr>
              <a:t> </a:t>
            </a:r>
            <a:r>
              <a:rPr lang="en" b="1">
                <a:solidFill>
                  <a:srgbClr val="1F3374"/>
                </a:solidFill>
              </a:rPr>
              <a:t>248.39 W/m² </a:t>
            </a:r>
            <a:r>
              <a:rPr lang="en">
                <a:solidFill>
                  <a:srgbClr val="1F3374"/>
                </a:solidFill>
              </a:rPr>
              <a:t>pour </a:t>
            </a:r>
            <a:r>
              <a:rPr lang="en" err="1">
                <a:solidFill>
                  <a:srgbClr val="1F3374"/>
                </a:solidFill>
                <a:latin typeface="Arial"/>
                <a:cs typeface="Arial"/>
              </a:rPr>
              <a:t>l'algorithme</a:t>
            </a:r>
            <a:r>
              <a:rPr lang="en">
                <a:solidFill>
                  <a:srgbClr val="1F3374"/>
                </a:solidFill>
                <a:latin typeface="Arial"/>
                <a:cs typeface="Arial"/>
              </a:rPr>
              <a:t> par </a:t>
            </a:r>
            <a:r>
              <a:rPr lang="en" err="1">
                <a:solidFill>
                  <a:srgbClr val="1F3374"/>
                </a:solidFill>
                <a:latin typeface="Arial"/>
                <a:cs typeface="Arial"/>
              </a:rPr>
              <a:t>essaims</a:t>
            </a:r>
            <a:r>
              <a:rPr lang="en">
                <a:solidFill>
                  <a:srgbClr val="1F3374"/>
                </a:solidFill>
                <a:latin typeface="Arial"/>
                <a:cs typeface="Arial"/>
              </a:rPr>
              <a:t> </a:t>
            </a:r>
            <a:r>
              <a:rPr lang="en" err="1">
                <a:solidFill>
                  <a:srgbClr val="1F3374"/>
                </a:solidFill>
                <a:latin typeface="Arial"/>
                <a:cs typeface="Arial"/>
              </a:rPr>
              <a:t>particulaires</a:t>
            </a:r>
            <a:r>
              <a:rPr lang="en">
                <a:solidFill>
                  <a:srgbClr val="1F3374"/>
                </a:solidFill>
                <a:cs typeface="Arial"/>
              </a:rPr>
              <a:t>.</a:t>
            </a:r>
            <a:endParaRPr lang="en"/>
          </a:p>
          <a:p>
            <a:pPr algn="l">
              <a:lnSpc>
                <a:spcPct val="114999"/>
              </a:lnSpc>
              <a:buClr>
                <a:srgbClr val="F05555"/>
              </a:buClr>
            </a:pPr>
            <a:endParaRPr lang="en" b="1">
              <a:solidFill>
                <a:srgbClr val="1F3374"/>
              </a:solidFill>
            </a:endParaRPr>
          </a:p>
          <a:p>
            <a:pPr>
              <a:lnSpc>
                <a:spcPct val="114999"/>
              </a:lnSpc>
            </a:pPr>
            <a:r>
              <a:rPr lang="en" b="1" err="1">
                <a:solidFill>
                  <a:srgbClr val="1F3374"/>
                </a:solidFill>
              </a:rPr>
              <a:t>Facteur</a:t>
            </a:r>
            <a:r>
              <a:rPr lang="en" b="1">
                <a:solidFill>
                  <a:srgbClr val="1F3374"/>
                </a:solidFill>
              </a:rPr>
              <a:t> de </a:t>
            </a:r>
            <a:r>
              <a:rPr lang="en" b="1" err="1">
                <a:solidFill>
                  <a:srgbClr val="1F3374"/>
                </a:solidFill>
              </a:rPr>
              <a:t>Remplissage</a:t>
            </a:r>
            <a:r>
              <a:rPr lang="en" b="1">
                <a:solidFill>
                  <a:srgbClr val="1F3374"/>
                </a:solidFill>
              </a:rPr>
              <a:t> (FF) </a:t>
            </a:r>
            <a:r>
              <a:rPr lang="en" b="1"/>
              <a:t>:</a:t>
            </a:r>
            <a:endParaRPr/>
          </a:p>
          <a:p>
            <a:pPr lvl="1" algn="l"/>
            <a:r>
              <a:rPr lang="en" err="1">
                <a:solidFill>
                  <a:srgbClr val="1F3374"/>
                </a:solidFill>
              </a:rPr>
              <a:t>Exceptionnellement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élevé</a:t>
            </a:r>
            <a:r>
              <a:rPr lang="en">
                <a:solidFill>
                  <a:srgbClr val="1F3374"/>
                </a:solidFill>
              </a:rPr>
              <a:t> à </a:t>
            </a:r>
            <a:r>
              <a:rPr lang="en" b="1">
                <a:solidFill>
                  <a:srgbClr val="1F3374"/>
                </a:solidFill>
              </a:rPr>
              <a:t>87.82%</a:t>
            </a:r>
            <a:r>
              <a:rPr lang="en">
                <a:solidFill>
                  <a:srgbClr val="1F3374"/>
                </a:solidFill>
              </a:rPr>
              <a:t>, </a:t>
            </a:r>
            <a:r>
              <a:rPr lang="en" err="1">
                <a:solidFill>
                  <a:srgbClr val="1F3374"/>
                </a:solidFill>
              </a:rPr>
              <a:t>reflétant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une</a:t>
            </a:r>
            <a:r>
              <a:rPr lang="en">
                <a:solidFill>
                  <a:srgbClr val="1F3374"/>
                </a:solidFill>
              </a:rPr>
              <a:t> conversion </a:t>
            </a:r>
            <a:r>
              <a:rPr lang="en" err="1">
                <a:solidFill>
                  <a:srgbClr val="1F3374"/>
                </a:solidFill>
              </a:rPr>
              <a:t>efficace</a:t>
            </a:r>
            <a:r>
              <a:rPr lang="en">
                <a:solidFill>
                  <a:srgbClr val="1F3374"/>
                </a:solidFill>
              </a:rPr>
              <a:t> de </a:t>
            </a:r>
            <a:r>
              <a:rPr lang="en" err="1">
                <a:solidFill>
                  <a:srgbClr val="1F3374"/>
                </a:solidFill>
              </a:rPr>
              <a:t>l'énergie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incidente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en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électricité</a:t>
            </a:r>
            <a:r>
              <a:rPr lang="en">
                <a:solidFill>
                  <a:srgbClr val="1F3374"/>
                </a:solidFill>
              </a:rPr>
              <a:t> utile. </a:t>
            </a:r>
          </a:p>
          <a:p>
            <a:pPr lvl="1" algn="l"/>
            <a:r>
              <a:rPr lang="en">
                <a:solidFill>
                  <a:srgbClr val="1F3374"/>
                </a:solidFill>
              </a:rPr>
              <a:t>Contre  </a:t>
            </a:r>
            <a:r>
              <a:rPr lang="en" b="1">
                <a:solidFill>
                  <a:srgbClr val="1F3374"/>
                </a:solidFill>
              </a:rPr>
              <a:t>86.68% </a:t>
            </a:r>
            <a:r>
              <a:rPr lang="en">
                <a:solidFill>
                  <a:srgbClr val="1F3374"/>
                </a:solidFill>
              </a:rPr>
              <a:t>pour </a:t>
            </a:r>
            <a:r>
              <a:rPr lang="en" err="1">
                <a:solidFill>
                  <a:srgbClr val="1F3374"/>
                </a:solidFill>
                <a:cs typeface="Calibri"/>
              </a:rPr>
              <a:t>l'optimisation</a:t>
            </a:r>
            <a:r>
              <a:rPr lang="en">
                <a:solidFill>
                  <a:srgbClr val="1F3374"/>
                </a:solidFill>
                <a:cs typeface="Calibri"/>
              </a:rPr>
              <a:t> par </a:t>
            </a:r>
            <a:r>
              <a:rPr lang="en" err="1">
                <a:solidFill>
                  <a:srgbClr val="1F3374"/>
                </a:solidFill>
                <a:cs typeface="Calibri"/>
              </a:rPr>
              <a:t>essaims</a:t>
            </a:r>
            <a:r>
              <a:rPr lang="en">
                <a:solidFill>
                  <a:srgbClr val="1F3374"/>
                </a:solidFill>
                <a:cs typeface="Calibri"/>
              </a:rPr>
              <a:t> </a:t>
            </a:r>
            <a:r>
              <a:rPr lang="en" err="1">
                <a:solidFill>
                  <a:srgbClr val="1F3374"/>
                </a:solidFill>
                <a:cs typeface="Calibri"/>
              </a:rPr>
              <a:t>particulaires</a:t>
            </a:r>
            <a:r>
              <a:rPr lang="en">
                <a:solidFill>
                  <a:srgbClr val="1F3374"/>
                </a:solidFill>
                <a:cs typeface="Calibri"/>
              </a:rPr>
              <a:t> </a:t>
            </a:r>
          </a:p>
          <a:p>
            <a:pPr marL="139700" indent="0">
              <a:lnSpc>
                <a:spcPct val="114999"/>
              </a:lnSpc>
              <a:buClr>
                <a:srgbClr val="F05555"/>
              </a:buClr>
              <a:buNone/>
            </a:pPr>
            <a:endParaRPr lang="en" b="1">
              <a:solidFill>
                <a:srgbClr val="1F3374"/>
              </a:solidFill>
            </a:endParaRPr>
          </a:p>
        </p:txBody>
      </p:sp>
      <p:pic>
        <p:nvPicPr>
          <p:cNvPr id="4" name="Image 3" descr="Une image contenant texte, ligne, diagramme, Police&#10;&#10;Description générée automatiquement">
            <a:extLst>
              <a:ext uri="{FF2B5EF4-FFF2-40B4-BE49-F238E27FC236}">
                <a16:creationId xmlns:a16="http://schemas.microsoft.com/office/drawing/2014/main" id="{FA4CBA28-5A30-CFA5-09CF-C98DB5060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524" y="1320515"/>
            <a:ext cx="3789885" cy="231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80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F6A138-CD77-B7D4-099E-A584BE626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34" y="104642"/>
            <a:ext cx="5593100" cy="955498"/>
          </a:xfrm>
        </p:spPr>
        <p:txBody>
          <a:bodyPr/>
          <a:lstStyle/>
          <a:p>
            <a:r>
              <a:rPr lang="fr-FR" b="0">
                <a:solidFill>
                  <a:srgbClr val="CE9178"/>
                </a:solidFill>
                <a:latin typeface="Menlo"/>
              </a:rPr>
              <a:t>L-BFGS-B</a:t>
            </a:r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2AA7E4A-CE58-9B5F-8C3D-2BC5D0D9B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24" y="1237343"/>
            <a:ext cx="3697209" cy="30861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045E4E6-AF72-E3C0-3EB0-36BFD0F408FD}"/>
              </a:ext>
            </a:extLst>
          </p:cNvPr>
          <p:cNvSpPr txBox="1"/>
          <p:nvPr/>
        </p:nvSpPr>
        <p:spPr>
          <a:xfrm>
            <a:off x="5170714" y="1306285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Approximation de la fonction par une fonction quadratique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E8641EE-40C9-D82C-5146-6F277D377190}"/>
              </a:ext>
            </a:extLst>
          </p:cNvPr>
          <p:cNvSpPr txBox="1"/>
          <p:nvPr/>
        </p:nvSpPr>
        <p:spPr>
          <a:xfrm>
            <a:off x="5170713" y="1918605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Recherche </a:t>
            </a:r>
            <a:r>
              <a:rPr lang="fr-FR" err="1"/>
              <a:t>minimun</a:t>
            </a:r>
            <a:r>
              <a:rPr lang="fr-FR"/>
              <a:t> local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3166201-A04F-630D-F902-6B7AED050722}"/>
              </a:ext>
            </a:extLst>
          </p:cNvPr>
          <p:cNvSpPr txBox="1"/>
          <p:nvPr/>
        </p:nvSpPr>
        <p:spPr>
          <a:xfrm>
            <a:off x="5170712" y="2317747"/>
            <a:ext cx="314234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Approximation matrice hessienne à le même gradient que la fonction sur le dernier point</a:t>
            </a:r>
          </a:p>
        </p:txBody>
      </p:sp>
      <p:pic>
        <p:nvPicPr>
          <p:cNvPr id="11" name="Image 10" descr="Une image contenant texte, dessin, croquis, diagramme&#10;&#10;Description générée automatiquement">
            <a:extLst>
              <a:ext uri="{FF2B5EF4-FFF2-40B4-BE49-F238E27FC236}">
                <a16:creationId xmlns:a16="http://schemas.microsoft.com/office/drawing/2014/main" id="{168A2A71-9B22-93C2-11D8-3A8639A71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071" y="3224562"/>
            <a:ext cx="4572000" cy="186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6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7F2F1CA-E785-E2D1-0E98-20A1CA64C005}"/>
              </a:ext>
            </a:extLst>
          </p:cNvPr>
          <p:cNvSpPr txBox="1"/>
          <p:nvPr/>
        </p:nvSpPr>
        <p:spPr>
          <a:xfrm>
            <a:off x="5460999" y="471714"/>
            <a:ext cx="274319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Il existe cependant encore plusieurs </a:t>
            </a:r>
            <a:r>
              <a:rPr lang="fr-FR" err="1"/>
              <a:t>possiblité</a:t>
            </a:r>
            <a:r>
              <a:rPr lang="fr-FR"/>
              <a:t> pour cette </a:t>
            </a:r>
            <a:r>
              <a:rPr lang="fr-FR" err="1"/>
              <a:t>aproximation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11D2FF2-1F02-FFF4-E320-D7B748508891}"/>
              </a:ext>
            </a:extLst>
          </p:cNvPr>
          <p:cNvSpPr txBox="1"/>
          <p:nvPr/>
        </p:nvSpPr>
        <p:spPr>
          <a:xfrm>
            <a:off x="5460998" y="1660070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On ajoute alors des </a:t>
            </a:r>
            <a:r>
              <a:rPr lang="fr-FR" err="1"/>
              <a:t>weight</a:t>
            </a:r>
            <a:r>
              <a:rPr lang="fr-FR"/>
              <a:t> pour stabiliser l'approximation</a:t>
            </a:r>
          </a:p>
        </p:txBody>
      </p:sp>
      <p:pic>
        <p:nvPicPr>
          <p:cNvPr id="6" name="Image 5" descr="Une image contenant texte, dessin, diagramme, illustration&#10;&#10;Description générée automatiquement">
            <a:extLst>
              <a:ext uri="{FF2B5EF4-FFF2-40B4-BE49-F238E27FC236}">
                <a16:creationId xmlns:a16="http://schemas.microsoft.com/office/drawing/2014/main" id="{B29B89F0-5FDE-4A52-897C-B43D3E2E4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1204"/>
            <a:ext cx="4572000" cy="1742879"/>
          </a:xfrm>
          <a:prstGeom prst="rect">
            <a:avLst/>
          </a:prstGeom>
        </p:spPr>
      </p:pic>
      <p:pic>
        <p:nvPicPr>
          <p:cNvPr id="7" name="Image 6" descr="Une image contenant texte, dessin, croquis, diagramme&#10;&#10;Description générée automatiquement">
            <a:extLst>
              <a:ext uri="{FF2B5EF4-FFF2-40B4-BE49-F238E27FC236}">
                <a16:creationId xmlns:a16="http://schemas.microsoft.com/office/drawing/2014/main" id="{6E139C8B-BFC4-D46E-3FC1-BAEC8201D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1775"/>
            <a:ext cx="4572000" cy="1915756"/>
          </a:xfrm>
          <a:prstGeom prst="rect">
            <a:avLst/>
          </a:prstGeom>
        </p:spPr>
      </p:pic>
      <p:pic>
        <p:nvPicPr>
          <p:cNvPr id="8" name="Image 7" descr="Une image contenant texte, dessin, capture d’écran, transport&#10;&#10;Description générée automatiquement">
            <a:extLst>
              <a:ext uri="{FF2B5EF4-FFF2-40B4-BE49-F238E27FC236}">
                <a16:creationId xmlns:a16="http://schemas.microsoft.com/office/drawing/2014/main" id="{4C0ED4C7-E5F0-A860-B484-5A24D65369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743"/>
          <a:stretch/>
        </p:blipFill>
        <p:spPr>
          <a:xfrm>
            <a:off x="0" y="3319"/>
            <a:ext cx="4572000" cy="157670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5CB2AB9-BD9E-D5AF-59CA-95F4A0AF9336}"/>
              </a:ext>
            </a:extLst>
          </p:cNvPr>
          <p:cNvSpPr txBox="1"/>
          <p:nvPr/>
        </p:nvSpPr>
        <p:spPr>
          <a:xfrm>
            <a:off x="5460997" y="3909783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BFGS n'accepte pas les </a:t>
            </a:r>
            <a:r>
              <a:rPr lang="fr-FR" err="1"/>
              <a:t>bounds</a:t>
            </a:r>
            <a:r>
              <a:rPr lang="fr-FR"/>
              <a:t>, On utilise L-BFGS-B</a:t>
            </a:r>
          </a:p>
        </p:txBody>
      </p:sp>
    </p:spTree>
    <p:extLst>
      <p:ext uri="{BB962C8B-B14F-4D97-AF65-F5344CB8AC3E}">
        <p14:creationId xmlns:p14="http://schemas.microsoft.com/office/powerpoint/2010/main" val="2243614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D5287E7-75A2-DC38-0BDD-25A25490AD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8176597"/>
              </p:ext>
            </p:extLst>
          </p:nvPr>
        </p:nvGraphicFramePr>
        <p:xfrm>
          <a:off x="-181429" y="742950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67" name="Image 466" descr="Une image contenant texte, Police, capture d’écran&#10;&#10;Description générée automatiquement">
            <a:extLst>
              <a:ext uri="{FF2B5EF4-FFF2-40B4-BE49-F238E27FC236}">
                <a16:creationId xmlns:a16="http://schemas.microsoft.com/office/drawing/2014/main" id="{275845AE-769D-F5E4-5E10-8D6ADAA1C8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6526" y="1028700"/>
            <a:ext cx="2483234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23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660;p65">
            <a:extLst>
              <a:ext uri="{FF2B5EF4-FFF2-40B4-BE49-F238E27FC236}">
                <a16:creationId xmlns:a16="http://schemas.microsoft.com/office/drawing/2014/main" id="{8FF1416E-555E-9293-CF35-1EAC733B13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82663" y="525125"/>
            <a:ext cx="4448100" cy="1797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9600"/>
              <a:t>Merci !</a:t>
            </a:r>
            <a:endParaRPr lang="fr-FR" sz="9600"/>
          </a:p>
        </p:txBody>
      </p:sp>
      <p:grpSp>
        <p:nvGrpSpPr>
          <p:cNvPr id="1600" name="Google Shape;2675;p65">
            <a:extLst>
              <a:ext uri="{FF2B5EF4-FFF2-40B4-BE49-F238E27FC236}">
                <a16:creationId xmlns:a16="http://schemas.microsoft.com/office/drawing/2014/main" id="{90A4B13F-B598-A53E-4E36-2E9C4F96FF21}"/>
              </a:ext>
            </a:extLst>
          </p:cNvPr>
          <p:cNvGrpSpPr/>
          <p:nvPr/>
        </p:nvGrpSpPr>
        <p:grpSpPr>
          <a:xfrm>
            <a:off x="359407" y="1268731"/>
            <a:ext cx="3521916" cy="2605996"/>
            <a:chOff x="615700" y="2804250"/>
            <a:chExt cx="2219350" cy="1642198"/>
          </a:xfrm>
        </p:grpSpPr>
        <p:sp>
          <p:nvSpPr>
            <p:cNvPr id="11" name="Google Shape;2676;p65">
              <a:extLst>
                <a:ext uri="{FF2B5EF4-FFF2-40B4-BE49-F238E27FC236}">
                  <a16:creationId xmlns:a16="http://schemas.microsoft.com/office/drawing/2014/main" id="{A7079F5E-4417-6C75-45E6-E9C3F6195983}"/>
                </a:ext>
              </a:extLst>
            </p:cNvPr>
            <p:cNvSpPr/>
            <p:nvPr/>
          </p:nvSpPr>
          <p:spPr>
            <a:xfrm>
              <a:off x="1624829" y="4053320"/>
              <a:ext cx="49057" cy="38721"/>
            </a:xfrm>
            <a:custGeom>
              <a:avLst/>
              <a:gdLst/>
              <a:ahLst/>
              <a:cxnLst/>
              <a:rect l="l" t="t" r="r" b="b"/>
              <a:pathLst>
                <a:path w="954" h="753" extrusionOk="0">
                  <a:moveTo>
                    <a:pt x="201" y="1"/>
                  </a:moveTo>
                  <a:lnTo>
                    <a:pt x="1" y="302"/>
                  </a:lnTo>
                  <a:cubicBezTo>
                    <a:pt x="1" y="302"/>
                    <a:pt x="51" y="352"/>
                    <a:pt x="126" y="377"/>
                  </a:cubicBezTo>
                  <a:cubicBezTo>
                    <a:pt x="201" y="427"/>
                    <a:pt x="302" y="477"/>
                    <a:pt x="402" y="552"/>
                  </a:cubicBezTo>
                  <a:cubicBezTo>
                    <a:pt x="502" y="602"/>
                    <a:pt x="602" y="652"/>
                    <a:pt x="678" y="703"/>
                  </a:cubicBezTo>
                  <a:cubicBezTo>
                    <a:pt x="778" y="728"/>
                    <a:pt x="828" y="753"/>
                    <a:pt x="828" y="753"/>
                  </a:cubicBezTo>
                  <a:lnTo>
                    <a:pt x="953" y="427"/>
                  </a:lnTo>
                  <a:cubicBezTo>
                    <a:pt x="953" y="427"/>
                    <a:pt x="928" y="402"/>
                    <a:pt x="853" y="377"/>
                  </a:cubicBezTo>
                  <a:cubicBezTo>
                    <a:pt x="778" y="327"/>
                    <a:pt x="678" y="277"/>
                    <a:pt x="577" y="226"/>
                  </a:cubicBezTo>
                  <a:cubicBezTo>
                    <a:pt x="477" y="176"/>
                    <a:pt x="402" y="126"/>
                    <a:pt x="327" y="76"/>
                  </a:cubicBezTo>
                  <a:cubicBezTo>
                    <a:pt x="252" y="26"/>
                    <a:pt x="201" y="1"/>
                    <a:pt x="201" y="1"/>
                  </a:cubicBez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77;p65">
              <a:extLst>
                <a:ext uri="{FF2B5EF4-FFF2-40B4-BE49-F238E27FC236}">
                  <a16:creationId xmlns:a16="http://schemas.microsoft.com/office/drawing/2014/main" id="{13551E37-2133-12C9-2AF5-310973A49EA4}"/>
                </a:ext>
              </a:extLst>
            </p:cNvPr>
            <p:cNvSpPr/>
            <p:nvPr/>
          </p:nvSpPr>
          <p:spPr>
            <a:xfrm>
              <a:off x="1569447" y="4012078"/>
              <a:ext cx="47720" cy="43863"/>
            </a:xfrm>
            <a:custGeom>
              <a:avLst/>
              <a:gdLst/>
              <a:ahLst/>
              <a:cxnLst/>
              <a:rect l="l" t="t" r="r" b="b"/>
              <a:pathLst>
                <a:path w="928" h="853" extrusionOk="0">
                  <a:moveTo>
                    <a:pt x="251" y="1"/>
                  </a:moveTo>
                  <a:lnTo>
                    <a:pt x="0" y="276"/>
                  </a:lnTo>
                  <a:cubicBezTo>
                    <a:pt x="0" y="276"/>
                    <a:pt x="25" y="327"/>
                    <a:pt x="100" y="377"/>
                  </a:cubicBezTo>
                  <a:cubicBezTo>
                    <a:pt x="176" y="427"/>
                    <a:pt x="251" y="502"/>
                    <a:pt x="351" y="577"/>
                  </a:cubicBezTo>
                  <a:cubicBezTo>
                    <a:pt x="451" y="652"/>
                    <a:pt x="527" y="728"/>
                    <a:pt x="602" y="778"/>
                  </a:cubicBezTo>
                  <a:cubicBezTo>
                    <a:pt x="652" y="828"/>
                    <a:pt x="702" y="853"/>
                    <a:pt x="702" y="853"/>
                  </a:cubicBezTo>
                  <a:lnTo>
                    <a:pt x="928" y="552"/>
                  </a:lnTo>
                  <a:cubicBezTo>
                    <a:pt x="928" y="552"/>
                    <a:pt x="877" y="527"/>
                    <a:pt x="827" y="477"/>
                  </a:cubicBezTo>
                  <a:cubicBezTo>
                    <a:pt x="752" y="427"/>
                    <a:pt x="677" y="352"/>
                    <a:pt x="577" y="276"/>
                  </a:cubicBezTo>
                  <a:cubicBezTo>
                    <a:pt x="501" y="226"/>
                    <a:pt x="401" y="151"/>
                    <a:pt x="351" y="101"/>
                  </a:cubicBezTo>
                  <a:cubicBezTo>
                    <a:pt x="276" y="51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78;p65">
              <a:extLst>
                <a:ext uri="{FF2B5EF4-FFF2-40B4-BE49-F238E27FC236}">
                  <a16:creationId xmlns:a16="http://schemas.microsoft.com/office/drawing/2014/main" id="{B4B6D9A2-7F0E-A15B-5708-9B62E2FDBBA6}"/>
                </a:ext>
              </a:extLst>
            </p:cNvPr>
            <p:cNvSpPr/>
            <p:nvPr/>
          </p:nvSpPr>
          <p:spPr>
            <a:xfrm>
              <a:off x="1520440" y="3964409"/>
              <a:ext cx="45200" cy="46435"/>
            </a:xfrm>
            <a:custGeom>
              <a:avLst/>
              <a:gdLst/>
              <a:ahLst/>
              <a:cxnLst/>
              <a:rect l="l" t="t" r="r" b="b"/>
              <a:pathLst>
                <a:path w="879" h="903" extrusionOk="0">
                  <a:moveTo>
                    <a:pt x="277" y="0"/>
                  </a:moveTo>
                  <a:lnTo>
                    <a:pt x="1" y="226"/>
                  </a:lnTo>
                  <a:cubicBezTo>
                    <a:pt x="1" y="226"/>
                    <a:pt x="151" y="401"/>
                    <a:pt x="302" y="577"/>
                  </a:cubicBezTo>
                  <a:cubicBezTo>
                    <a:pt x="452" y="752"/>
                    <a:pt x="627" y="903"/>
                    <a:pt x="627" y="903"/>
                  </a:cubicBezTo>
                  <a:lnTo>
                    <a:pt x="878" y="627"/>
                  </a:lnTo>
                  <a:cubicBezTo>
                    <a:pt x="878" y="627"/>
                    <a:pt x="728" y="477"/>
                    <a:pt x="577" y="326"/>
                  </a:cubicBezTo>
                  <a:cubicBezTo>
                    <a:pt x="427" y="151"/>
                    <a:pt x="277" y="0"/>
                    <a:pt x="277" y="0"/>
                  </a:cubicBez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79;p65">
              <a:extLst>
                <a:ext uri="{FF2B5EF4-FFF2-40B4-BE49-F238E27FC236}">
                  <a16:creationId xmlns:a16="http://schemas.microsoft.com/office/drawing/2014/main" id="{7CA3B116-A23D-A2F0-1DF0-B08301C9E541}"/>
                </a:ext>
              </a:extLst>
            </p:cNvPr>
            <p:cNvSpPr/>
            <p:nvPr/>
          </p:nvSpPr>
          <p:spPr>
            <a:xfrm>
              <a:off x="1477913" y="3910260"/>
              <a:ext cx="42578" cy="49057"/>
            </a:xfrm>
            <a:custGeom>
              <a:avLst/>
              <a:gdLst/>
              <a:ahLst/>
              <a:cxnLst/>
              <a:rect l="l" t="t" r="r" b="b"/>
              <a:pathLst>
                <a:path w="828" h="954" extrusionOk="0">
                  <a:moveTo>
                    <a:pt x="302" y="1"/>
                  </a:moveTo>
                  <a:lnTo>
                    <a:pt x="1" y="201"/>
                  </a:lnTo>
                  <a:cubicBezTo>
                    <a:pt x="1" y="201"/>
                    <a:pt x="126" y="402"/>
                    <a:pt x="251" y="577"/>
                  </a:cubicBezTo>
                  <a:cubicBezTo>
                    <a:pt x="327" y="678"/>
                    <a:pt x="402" y="753"/>
                    <a:pt x="452" y="828"/>
                  </a:cubicBezTo>
                  <a:cubicBezTo>
                    <a:pt x="502" y="903"/>
                    <a:pt x="527" y="953"/>
                    <a:pt x="527" y="953"/>
                  </a:cubicBezTo>
                  <a:lnTo>
                    <a:pt x="828" y="728"/>
                  </a:lnTo>
                  <a:cubicBezTo>
                    <a:pt x="828" y="728"/>
                    <a:pt x="778" y="678"/>
                    <a:pt x="728" y="602"/>
                  </a:cubicBezTo>
                  <a:cubicBezTo>
                    <a:pt x="677" y="552"/>
                    <a:pt x="627" y="452"/>
                    <a:pt x="552" y="352"/>
                  </a:cubicBezTo>
                  <a:cubicBezTo>
                    <a:pt x="427" y="176"/>
                    <a:pt x="302" y="1"/>
                    <a:pt x="302" y="1"/>
                  </a:cubicBez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80;p65">
              <a:extLst>
                <a:ext uri="{FF2B5EF4-FFF2-40B4-BE49-F238E27FC236}">
                  <a16:creationId xmlns:a16="http://schemas.microsoft.com/office/drawing/2014/main" id="{F299A4FC-33E0-F52B-BE1E-DC465FC702F0}"/>
                </a:ext>
              </a:extLst>
            </p:cNvPr>
            <p:cNvSpPr/>
            <p:nvPr/>
          </p:nvSpPr>
          <p:spPr>
            <a:xfrm>
              <a:off x="1441866" y="3852306"/>
              <a:ext cx="38670" cy="49006"/>
            </a:xfrm>
            <a:custGeom>
              <a:avLst/>
              <a:gdLst/>
              <a:ahLst/>
              <a:cxnLst/>
              <a:rect l="l" t="t" r="r" b="b"/>
              <a:pathLst>
                <a:path w="752" h="953" extrusionOk="0">
                  <a:moveTo>
                    <a:pt x="326" y="0"/>
                  </a:moveTo>
                  <a:lnTo>
                    <a:pt x="0" y="150"/>
                  </a:lnTo>
                  <a:cubicBezTo>
                    <a:pt x="0" y="150"/>
                    <a:pt x="100" y="351"/>
                    <a:pt x="226" y="576"/>
                  </a:cubicBezTo>
                  <a:cubicBezTo>
                    <a:pt x="326" y="777"/>
                    <a:pt x="451" y="952"/>
                    <a:pt x="451" y="952"/>
                  </a:cubicBezTo>
                  <a:lnTo>
                    <a:pt x="752" y="777"/>
                  </a:lnTo>
                  <a:cubicBezTo>
                    <a:pt x="752" y="777"/>
                    <a:pt x="652" y="576"/>
                    <a:pt x="526" y="376"/>
                  </a:cubicBezTo>
                  <a:cubicBezTo>
                    <a:pt x="426" y="201"/>
                    <a:pt x="326" y="0"/>
                    <a:pt x="326" y="0"/>
                  </a:cubicBez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81;p65">
              <a:extLst>
                <a:ext uri="{FF2B5EF4-FFF2-40B4-BE49-F238E27FC236}">
                  <a16:creationId xmlns:a16="http://schemas.microsoft.com/office/drawing/2014/main" id="{BAE571D0-F35C-0670-704F-3D4EC02E97E3}"/>
                </a:ext>
              </a:extLst>
            </p:cNvPr>
            <p:cNvSpPr/>
            <p:nvPr/>
          </p:nvSpPr>
          <p:spPr>
            <a:xfrm>
              <a:off x="1413480" y="3790444"/>
              <a:ext cx="34864" cy="49006"/>
            </a:xfrm>
            <a:custGeom>
              <a:avLst/>
              <a:gdLst/>
              <a:ahLst/>
              <a:cxnLst/>
              <a:rect l="l" t="t" r="r" b="b"/>
              <a:pathLst>
                <a:path w="678" h="953" extrusionOk="0">
                  <a:moveTo>
                    <a:pt x="326" y="0"/>
                  </a:moveTo>
                  <a:lnTo>
                    <a:pt x="1" y="125"/>
                  </a:lnTo>
                  <a:cubicBezTo>
                    <a:pt x="1" y="125"/>
                    <a:pt x="76" y="326"/>
                    <a:pt x="176" y="551"/>
                  </a:cubicBezTo>
                  <a:cubicBezTo>
                    <a:pt x="251" y="752"/>
                    <a:pt x="352" y="952"/>
                    <a:pt x="352" y="952"/>
                  </a:cubicBezTo>
                  <a:lnTo>
                    <a:pt x="677" y="802"/>
                  </a:lnTo>
                  <a:cubicBezTo>
                    <a:pt x="677" y="802"/>
                    <a:pt x="602" y="602"/>
                    <a:pt x="502" y="401"/>
                  </a:cubicBezTo>
                  <a:cubicBezTo>
                    <a:pt x="427" y="201"/>
                    <a:pt x="326" y="0"/>
                    <a:pt x="326" y="0"/>
                  </a:cubicBez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82;p65">
              <a:extLst>
                <a:ext uri="{FF2B5EF4-FFF2-40B4-BE49-F238E27FC236}">
                  <a16:creationId xmlns:a16="http://schemas.microsoft.com/office/drawing/2014/main" id="{B1A13283-2B34-029D-0612-21F53059D1A6}"/>
                </a:ext>
              </a:extLst>
            </p:cNvPr>
            <p:cNvSpPr/>
            <p:nvPr/>
          </p:nvSpPr>
          <p:spPr>
            <a:xfrm>
              <a:off x="1390288" y="3725959"/>
              <a:ext cx="32293" cy="49057"/>
            </a:xfrm>
            <a:custGeom>
              <a:avLst/>
              <a:gdLst/>
              <a:ahLst/>
              <a:cxnLst/>
              <a:rect l="l" t="t" r="r" b="b"/>
              <a:pathLst>
                <a:path w="628" h="954" extrusionOk="0">
                  <a:moveTo>
                    <a:pt x="351" y="1"/>
                  </a:moveTo>
                  <a:lnTo>
                    <a:pt x="1" y="101"/>
                  </a:lnTo>
                  <a:cubicBezTo>
                    <a:pt x="1" y="101"/>
                    <a:pt x="51" y="327"/>
                    <a:pt x="126" y="527"/>
                  </a:cubicBezTo>
                  <a:cubicBezTo>
                    <a:pt x="201" y="753"/>
                    <a:pt x="276" y="953"/>
                    <a:pt x="276" y="953"/>
                  </a:cubicBezTo>
                  <a:lnTo>
                    <a:pt x="627" y="828"/>
                  </a:lnTo>
                  <a:cubicBezTo>
                    <a:pt x="627" y="828"/>
                    <a:pt x="552" y="627"/>
                    <a:pt x="477" y="427"/>
                  </a:cubicBezTo>
                  <a:cubicBezTo>
                    <a:pt x="402" y="201"/>
                    <a:pt x="351" y="1"/>
                    <a:pt x="351" y="1"/>
                  </a:cubicBez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83;p65">
              <a:extLst>
                <a:ext uri="{FF2B5EF4-FFF2-40B4-BE49-F238E27FC236}">
                  <a16:creationId xmlns:a16="http://schemas.microsoft.com/office/drawing/2014/main" id="{43A55C09-B0E2-8E04-8A98-42A8F7DD07BF}"/>
                </a:ext>
              </a:extLst>
            </p:cNvPr>
            <p:cNvSpPr/>
            <p:nvPr/>
          </p:nvSpPr>
          <p:spPr>
            <a:xfrm>
              <a:off x="1372238" y="3660241"/>
              <a:ext cx="29722" cy="49057"/>
            </a:xfrm>
            <a:custGeom>
              <a:avLst/>
              <a:gdLst/>
              <a:ahLst/>
              <a:cxnLst/>
              <a:rect l="l" t="t" r="r" b="b"/>
              <a:pathLst>
                <a:path w="578" h="954" extrusionOk="0">
                  <a:moveTo>
                    <a:pt x="352" y="1"/>
                  </a:moveTo>
                  <a:lnTo>
                    <a:pt x="1" y="76"/>
                  </a:lnTo>
                  <a:cubicBezTo>
                    <a:pt x="1" y="76"/>
                    <a:pt x="51" y="301"/>
                    <a:pt x="101" y="502"/>
                  </a:cubicBezTo>
                  <a:cubicBezTo>
                    <a:pt x="151" y="727"/>
                    <a:pt x="226" y="953"/>
                    <a:pt x="226" y="953"/>
                  </a:cubicBezTo>
                  <a:lnTo>
                    <a:pt x="577" y="853"/>
                  </a:lnTo>
                  <a:cubicBezTo>
                    <a:pt x="577" y="853"/>
                    <a:pt x="527" y="627"/>
                    <a:pt x="452" y="427"/>
                  </a:cubicBezTo>
                  <a:cubicBezTo>
                    <a:pt x="402" y="201"/>
                    <a:pt x="352" y="1"/>
                    <a:pt x="352" y="1"/>
                  </a:cubicBez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84;p65">
              <a:extLst>
                <a:ext uri="{FF2B5EF4-FFF2-40B4-BE49-F238E27FC236}">
                  <a16:creationId xmlns:a16="http://schemas.microsoft.com/office/drawing/2014/main" id="{E5EF96BA-5FA5-105F-21CC-911544C03DE5}"/>
                </a:ext>
              </a:extLst>
            </p:cNvPr>
            <p:cNvSpPr/>
            <p:nvPr/>
          </p:nvSpPr>
          <p:spPr>
            <a:xfrm>
              <a:off x="1360668" y="3591951"/>
              <a:ext cx="25814" cy="49006"/>
            </a:xfrm>
            <a:custGeom>
              <a:avLst/>
              <a:gdLst/>
              <a:ahLst/>
              <a:cxnLst/>
              <a:rect l="l" t="t" r="r" b="b"/>
              <a:pathLst>
                <a:path w="502" h="953" extrusionOk="0">
                  <a:moveTo>
                    <a:pt x="376" y="0"/>
                  </a:moveTo>
                  <a:lnTo>
                    <a:pt x="0" y="50"/>
                  </a:lnTo>
                  <a:cubicBezTo>
                    <a:pt x="0" y="50"/>
                    <a:pt x="25" y="276"/>
                    <a:pt x="75" y="502"/>
                  </a:cubicBezTo>
                  <a:cubicBezTo>
                    <a:pt x="100" y="727"/>
                    <a:pt x="150" y="953"/>
                    <a:pt x="150" y="953"/>
                  </a:cubicBezTo>
                  <a:lnTo>
                    <a:pt x="501" y="903"/>
                  </a:lnTo>
                  <a:cubicBezTo>
                    <a:pt x="501" y="903"/>
                    <a:pt x="451" y="677"/>
                    <a:pt x="426" y="451"/>
                  </a:cubicBezTo>
                  <a:cubicBezTo>
                    <a:pt x="401" y="226"/>
                    <a:pt x="376" y="0"/>
                    <a:pt x="376" y="0"/>
                  </a:cubicBez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85;p65">
              <a:extLst>
                <a:ext uri="{FF2B5EF4-FFF2-40B4-BE49-F238E27FC236}">
                  <a16:creationId xmlns:a16="http://schemas.microsoft.com/office/drawing/2014/main" id="{56F70673-9AA6-6DAC-06DE-45397DEF392A}"/>
                </a:ext>
              </a:extLst>
            </p:cNvPr>
            <p:cNvSpPr/>
            <p:nvPr/>
          </p:nvSpPr>
          <p:spPr>
            <a:xfrm>
              <a:off x="1355475" y="3524946"/>
              <a:ext cx="21957" cy="47720"/>
            </a:xfrm>
            <a:custGeom>
              <a:avLst/>
              <a:gdLst/>
              <a:ahLst/>
              <a:cxnLst/>
              <a:rect l="l" t="t" r="r" b="b"/>
              <a:pathLst>
                <a:path w="427" h="928" extrusionOk="0">
                  <a:moveTo>
                    <a:pt x="1" y="0"/>
                  </a:moveTo>
                  <a:cubicBezTo>
                    <a:pt x="1" y="0"/>
                    <a:pt x="26" y="226"/>
                    <a:pt x="26" y="451"/>
                  </a:cubicBezTo>
                  <a:cubicBezTo>
                    <a:pt x="51" y="677"/>
                    <a:pt x="51" y="927"/>
                    <a:pt x="51" y="927"/>
                  </a:cubicBezTo>
                  <a:lnTo>
                    <a:pt x="427" y="877"/>
                  </a:lnTo>
                  <a:cubicBezTo>
                    <a:pt x="427" y="877"/>
                    <a:pt x="402" y="652"/>
                    <a:pt x="377" y="451"/>
                  </a:cubicBezTo>
                  <a:cubicBezTo>
                    <a:pt x="377" y="226"/>
                    <a:pt x="377" y="0"/>
                    <a:pt x="377" y="0"/>
                  </a:cubicBez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86;p65">
              <a:extLst>
                <a:ext uri="{FF2B5EF4-FFF2-40B4-BE49-F238E27FC236}">
                  <a16:creationId xmlns:a16="http://schemas.microsoft.com/office/drawing/2014/main" id="{250BDC08-42B8-5C19-7921-D4818888E9F4}"/>
                </a:ext>
              </a:extLst>
            </p:cNvPr>
            <p:cNvSpPr/>
            <p:nvPr/>
          </p:nvSpPr>
          <p:spPr>
            <a:xfrm>
              <a:off x="1355475" y="3455319"/>
              <a:ext cx="20672" cy="47720"/>
            </a:xfrm>
            <a:custGeom>
              <a:avLst/>
              <a:gdLst/>
              <a:ahLst/>
              <a:cxnLst/>
              <a:rect l="l" t="t" r="r" b="b"/>
              <a:pathLst>
                <a:path w="402" h="928" extrusionOk="0">
                  <a:moveTo>
                    <a:pt x="51" y="1"/>
                  </a:moveTo>
                  <a:cubicBezTo>
                    <a:pt x="51" y="1"/>
                    <a:pt x="26" y="226"/>
                    <a:pt x="26" y="452"/>
                  </a:cubicBezTo>
                  <a:cubicBezTo>
                    <a:pt x="1" y="677"/>
                    <a:pt x="1" y="903"/>
                    <a:pt x="1" y="903"/>
                  </a:cubicBezTo>
                  <a:lnTo>
                    <a:pt x="377" y="928"/>
                  </a:lnTo>
                  <a:cubicBezTo>
                    <a:pt x="377" y="928"/>
                    <a:pt x="377" y="702"/>
                    <a:pt x="377" y="477"/>
                  </a:cubicBezTo>
                  <a:cubicBezTo>
                    <a:pt x="402" y="251"/>
                    <a:pt x="402" y="26"/>
                    <a:pt x="402" y="26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87;p65">
              <a:extLst>
                <a:ext uri="{FF2B5EF4-FFF2-40B4-BE49-F238E27FC236}">
                  <a16:creationId xmlns:a16="http://schemas.microsoft.com/office/drawing/2014/main" id="{FADE50EB-FDC8-B1F8-5F2C-150175072C0A}"/>
                </a:ext>
              </a:extLst>
            </p:cNvPr>
            <p:cNvSpPr/>
            <p:nvPr/>
          </p:nvSpPr>
          <p:spPr>
            <a:xfrm>
              <a:off x="1360668" y="3385744"/>
              <a:ext cx="25814" cy="49006"/>
            </a:xfrm>
            <a:custGeom>
              <a:avLst/>
              <a:gdLst/>
              <a:ahLst/>
              <a:cxnLst/>
              <a:rect l="l" t="t" r="r" b="b"/>
              <a:pathLst>
                <a:path w="502" h="953" extrusionOk="0">
                  <a:moveTo>
                    <a:pt x="150" y="0"/>
                  </a:moveTo>
                  <a:cubicBezTo>
                    <a:pt x="150" y="0"/>
                    <a:pt x="125" y="50"/>
                    <a:pt x="125" y="151"/>
                  </a:cubicBezTo>
                  <a:cubicBezTo>
                    <a:pt x="100" y="226"/>
                    <a:pt x="75" y="351"/>
                    <a:pt x="50" y="451"/>
                  </a:cubicBezTo>
                  <a:cubicBezTo>
                    <a:pt x="25" y="677"/>
                    <a:pt x="0" y="903"/>
                    <a:pt x="0" y="903"/>
                  </a:cubicBezTo>
                  <a:lnTo>
                    <a:pt x="351" y="953"/>
                  </a:lnTo>
                  <a:cubicBezTo>
                    <a:pt x="351" y="953"/>
                    <a:pt x="376" y="727"/>
                    <a:pt x="426" y="502"/>
                  </a:cubicBezTo>
                  <a:cubicBezTo>
                    <a:pt x="426" y="401"/>
                    <a:pt x="451" y="301"/>
                    <a:pt x="476" y="226"/>
                  </a:cubicBezTo>
                  <a:cubicBezTo>
                    <a:pt x="501" y="126"/>
                    <a:pt x="501" y="75"/>
                    <a:pt x="501" y="75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88;p65">
              <a:extLst>
                <a:ext uri="{FF2B5EF4-FFF2-40B4-BE49-F238E27FC236}">
                  <a16:creationId xmlns:a16="http://schemas.microsoft.com/office/drawing/2014/main" id="{41FA465A-94F8-E578-DC3E-BEE267299006}"/>
                </a:ext>
              </a:extLst>
            </p:cNvPr>
            <p:cNvSpPr/>
            <p:nvPr/>
          </p:nvSpPr>
          <p:spPr>
            <a:xfrm>
              <a:off x="1373524" y="3318739"/>
              <a:ext cx="31008" cy="49006"/>
            </a:xfrm>
            <a:custGeom>
              <a:avLst/>
              <a:gdLst/>
              <a:ahLst/>
              <a:cxnLst/>
              <a:rect l="l" t="t" r="r" b="b"/>
              <a:pathLst>
                <a:path w="603" h="953" extrusionOk="0">
                  <a:moveTo>
                    <a:pt x="251" y="0"/>
                  </a:moveTo>
                  <a:lnTo>
                    <a:pt x="1" y="877"/>
                  </a:lnTo>
                  <a:lnTo>
                    <a:pt x="352" y="952"/>
                  </a:lnTo>
                  <a:lnTo>
                    <a:pt x="602" y="100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D37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89;p65">
              <a:extLst>
                <a:ext uri="{FF2B5EF4-FFF2-40B4-BE49-F238E27FC236}">
                  <a16:creationId xmlns:a16="http://schemas.microsoft.com/office/drawing/2014/main" id="{DEAA6E91-9105-0E01-AB60-4E160FF64CAB}"/>
                </a:ext>
              </a:extLst>
            </p:cNvPr>
            <p:cNvSpPr/>
            <p:nvPr/>
          </p:nvSpPr>
          <p:spPr>
            <a:xfrm>
              <a:off x="1394145" y="3252969"/>
              <a:ext cx="36150" cy="50343"/>
            </a:xfrm>
            <a:custGeom>
              <a:avLst/>
              <a:gdLst/>
              <a:ahLst/>
              <a:cxnLst/>
              <a:rect l="l" t="t" r="r" b="b"/>
              <a:pathLst>
                <a:path w="703" h="979" extrusionOk="0">
                  <a:moveTo>
                    <a:pt x="352" y="1"/>
                  </a:moveTo>
                  <a:lnTo>
                    <a:pt x="1" y="853"/>
                  </a:lnTo>
                  <a:lnTo>
                    <a:pt x="352" y="978"/>
                  </a:lnTo>
                  <a:lnTo>
                    <a:pt x="702" y="176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90;p65">
              <a:extLst>
                <a:ext uri="{FF2B5EF4-FFF2-40B4-BE49-F238E27FC236}">
                  <a16:creationId xmlns:a16="http://schemas.microsoft.com/office/drawing/2014/main" id="{054FD6AD-7DEB-679E-4124-C77E0ECCDF77}"/>
                </a:ext>
              </a:extLst>
            </p:cNvPr>
            <p:cNvSpPr/>
            <p:nvPr/>
          </p:nvSpPr>
          <p:spPr>
            <a:xfrm>
              <a:off x="1423816" y="3192392"/>
              <a:ext cx="40007" cy="49057"/>
            </a:xfrm>
            <a:custGeom>
              <a:avLst/>
              <a:gdLst/>
              <a:ahLst/>
              <a:cxnLst/>
              <a:rect l="l" t="t" r="r" b="b"/>
              <a:pathLst>
                <a:path w="778" h="954" extrusionOk="0">
                  <a:moveTo>
                    <a:pt x="451" y="1"/>
                  </a:moveTo>
                  <a:cubicBezTo>
                    <a:pt x="451" y="1"/>
                    <a:pt x="351" y="201"/>
                    <a:pt x="226" y="402"/>
                  </a:cubicBezTo>
                  <a:cubicBezTo>
                    <a:pt x="100" y="577"/>
                    <a:pt x="0" y="803"/>
                    <a:pt x="0" y="803"/>
                  </a:cubicBezTo>
                  <a:lnTo>
                    <a:pt x="326" y="953"/>
                  </a:lnTo>
                  <a:cubicBezTo>
                    <a:pt x="326" y="953"/>
                    <a:pt x="426" y="778"/>
                    <a:pt x="526" y="577"/>
                  </a:cubicBezTo>
                  <a:cubicBezTo>
                    <a:pt x="652" y="402"/>
                    <a:pt x="777" y="201"/>
                    <a:pt x="777" y="201"/>
                  </a:cubicBezTo>
                  <a:lnTo>
                    <a:pt x="4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91;p65">
              <a:extLst>
                <a:ext uri="{FF2B5EF4-FFF2-40B4-BE49-F238E27FC236}">
                  <a16:creationId xmlns:a16="http://schemas.microsoft.com/office/drawing/2014/main" id="{7E5D75D9-7C30-9B6A-2F2B-12C7A74B44F9}"/>
                </a:ext>
              </a:extLst>
            </p:cNvPr>
            <p:cNvSpPr/>
            <p:nvPr/>
          </p:nvSpPr>
          <p:spPr>
            <a:xfrm>
              <a:off x="1459864" y="3135724"/>
              <a:ext cx="43915" cy="49006"/>
            </a:xfrm>
            <a:custGeom>
              <a:avLst/>
              <a:gdLst/>
              <a:ahLst/>
              <a:cxnLst/>
              <a:rect l="l" t="t" r="r" b="b"/>
              <a:pathLst>
                <a:path w="854" h="953" extrusionOk="0">
                  <a:moveTo>
                    <a:pt x="577" y="0"/>
                  </a:moveTo>
                  <a:lnTo>
                    <a:pt x="1" y="727"/>
                  </a:lnTo>
                  <a:lnTo>
                    <a:pt x="302" y="952"/>
                  </a:lnTo>
                  <a:lnTo>
                    <a:pt x="853" y="251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92;p65">
              <a:extLst>
                <a:ext uri="{FF2B5EF4-FFF2-40B4-BE49-F238E27FC236}">
                  <a16:creationId xmlns:a16="http://schemas.microsoft.com/office/drawing/2014/main" id="{70961640-532F-D2C6-A3FF-05C61013536A}"/>
                </a:ext>
              </a:extLst>
            </p:cNvPr>
            <p:cNvSpPr/>
            <p:nvPr/>
          </p:nvSpPr>
          <p:spPr>
            <a:xfrm>
              <a:off x="1503728" y="3084146"/>
              <a:ext cx="46435" cy="47720"/>
            </a:xfrm>
            <a:custGeom>
              <a:avLst/>
              <a:gdLst/>
              <a:ahLst/>
              <a:cxnLst/>
              <a:rect l="l" t="t" r="r" b="b"/>
              <a:pathLst>
                <a:path w="903" h="928" extrusionOk="0">
                  <a:moveTo>
                    <a:pt x="627" y="1"/>
                  </a:moveTo>
                  <a:cubicBezTo>
                    <a:pt x="627" y="1"/>
                    <a:pt x="476" y="176"/>
                    <a:pt x="301" y="326"/>
                  </a:cubicBezTo>
                  <a:cubicBezTo>
                    <a:pt x="226" y="427"/>
                    <a:pt x="150" y="502"/>
                    <a:pt x="100" y="577"/>
                  </a:cubicBezTo>
                  <a:cubicBezTo>
                    <a:pt x="50" y="627"/>
                    <a:pt x="0" y="677"/>
                    <a:pt x="0" y="677"/>
                  </a:cubicBezTo>
                  <a:lnTo>
                    <a:pt x="276" y="928"/>
                  </a:lnTo>
                  <a:cubicBezTo>
                    <a:pt x="276" y="928"/>
                    <a:pt x="326" y="878"/>
                    <a:pt x="376" y="803"/>
                  </a:cubicBezTo>
                  <a:cubicBezTo>
                    <a:pt x="426" y="752"/>
                    <a:pt x="501" y="652"/>
                    <a:pt x="576" y="577"/>
                  </a:cubicBezTo>
                  <a:cubicBezTo>
                    <a:pt x="727" y="427"/>
                    <a:pt x="902" y="276"/>
                    <a:pt x="902" y="276"/>
                  </a:cubicBezTo>
                  <a:lnTo>
                    <a:pt x="6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93;p65">
              <a:extLst>
                <a:ext uri="{FF2B5EF4-FFF2-40B4-BE49-F238E27FC236}">
                  <a16:creationId xmlns:a16="http://schemas.microsoft.com/office/drawing/2014/main" id="{EACADE42-0343-6ABA-583B-851E1B968915}"/>
                </a:ext>
              </a:extLst>
            </p:cNvPr>
            <p:cNvSpPr/>
            <p:nvPr/>
          </p:nvSpPr>
          <p:spPr>
            <a:xfrm>
              <a:off x="1552683" y="3037763"/>
              <a:ext cx="47720" cy="45149"/>
            </a:xfrm>
            <a:custGeom>
              <a:avLst/>
              <a:gdLst/>
              <a:ahLst/>
              <a:cxnLst/>
              <a:rect l="l" t="t" r="r" b="b"/>
              <a:pathLst>
                <a:path w="928" h="878" extrusionOk="0">
                  <a:moveTo>
                    <a:pt x="702" y="0"/>
                  </a:moveTo>
                  <a:cubicBezTo>
                    <a:pt x="702" y="0"/>
                    <a:pt x="652" y="50"/>
                    <a:pt x="577" y="101"/>
                  </a:cubicBezTo>
                  <a:cubicBezTo>
                    <a:pt x="527" y="151"/>
                    <a:pt x="426" y="226"/>
                    <a:pt x="351" y="301"/>
                  </a:cubicBezTo>
                  <a:cubicBezTo>
                    <a:pt x="176" y="451"/>
                    <a:pt x="0" y="602"/>
                    <a:pt x="0" y="602"/>
                  </a:cubicBezTo>
                  <a:lnTo>
                    <a:pt x="251" y="878"/>
                  </a:lnTo>
                  <a:cubicBezTo>
                    <a:pt x="251" y="878"/>
                    <a:pt x="426" y="727"/>
                    <a:pt x="577" y="577"/>
                  </a:cubicBezTo>
                  <a:cubicBezTo>
                    <a:pt x="677" y="502"/>
                    <a:pt x="752" y="426"/>
                    <a:pt x="827" y="376"/>
                  </a:cubicBezTo>
                  <a:cubicBezTo>
                    <a:pt x="878" y="326"/>
                    <a:pt x="928" y="301"/>
                    <a:pt x="928" y="301"/>
                  </a:cubicBezTo>
                  <a:lnTo>
                    <a:pt x="7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94;p65">
              <a:extLst>
                <a:ext uri="{FF2B5EF4-FFF2-40B4-BE49-F238E27FC236}">
                  <a16:creationId xmlns:a16="http://schemas.microsoft.com/office/drawing/2014/main" id="{CFC7E743-E9EA-11B5-C639-24DD64F74428}"/>
                </a:ext>
              </a:extLst>
            </p:cNvPr>
            <p:cNvSpPr/>
            <p:nvPr/>
          </p:nvSpPr>
          <p:spPr>
            <a:xfrm>
              <a:off x="1606831" y="2996521"/>
              <a:ext cx="49006" cy="42578"/>
            </a:xfrm>
            <a:custGeom>
              <a:avLst/>
              <a:gdLst/>
              <a:ahLst/>
              <a:cxnLst/>
              <a:rect l="l" t="t" r="r" b="b"/>
              <a:pathLst>
                <a:path w="953" h="828" extrusionOk="0">
                  <a:moveTo>
                    <a:pt x="727" y="0"/>
                  </a:moveTo>
                  <a:cubicBezTo>
                    <a:pt x="727" y="0"/>
                    <a:pt x="551" y="126"/>
                    <a:pt x="351" y="276"/>
                  </a:cubicBezTo>
                  <a:cubicBezTo>
                    <a:pt x="175" y="401"/>
                    <a:pt x="0" y="552"/>
                    <a:pt x="0" y="552"/>
                  </a:cubicBezTo>
                  <a:lnTo>
                    <a:pt x="226" y="827"/>
                  </a:lnTo>
                  <a:cubicBezTo>
                    <a:pt x="226" y="827"/>
                    <a:pt x="401" y="702"/>
                    <a:pt x="576" y="552"/>
                  </a:cubicBezTo>
                  <a:cubicBezTo>
                    <a:pt x="752" y="426"/>
                    <a:pt x="952" y="301"/>
                    <a:pt x="952" y="301"/>
                  </a:cubicBezTo>
                  <a:lnTo>
                    <a:pt x="7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95;p65">
              <a:extLst>
                <a:ext uri="{FF2B5EF4-FFF2-40B4-BE49-F238E27FC236}">
                  <a16:creationId xmlns:a16="http://schemas.microsoft.com/office/drawing/2014/main" id="{2C9659AC-4365-BB30-51C3-165E59629464}"/>
                </a:ext>
              </a:extLst>
            </p:cNvPr>
            <p:cNvSpPr/>
            <p:nvPr/>
          </p:nvSpPr>
          <p:spPr>
            <a:xfrm>
              <a:off x="1663500" y="2960422"/>
              <a:ext cx="50343" cy="40007"/>
            </a:xfrm>
            <a:custGeom>
              <a:avLst/>
              <a:gdLst/>
              <a:ahLst/>
              <a:cxnLst/>
              <a:rect l="l" t="t" r="r" b="b"/>
              <a:pathLst>
                <a:path w="979" h="778" extrusionOk="0">
                  <a:moveTo>
                    <a:pt x="778" y="1"/>
                  </a:moveTo>
                  <a:cubicBezTo>
                    <a:pt x="778" y="1"/>
                    <a:pt x="577" y="101"/>
                    <a:pt x="402" y="226"/>
                  </a:cubicBezTo>
                  <a:cubicBezTo>
                    <a:pt x="302" y="276"/>
                    <a:pt x="201" y="326"/>
                    <a:pt x="126" y="377"/>
                  </a:cubicBezTo>
                  <a:cubicBezTo>
                    <a:pt x="51" y="427"/>
                    <a:pt x="1" y="477"/>
                    <a:pt x="1" y="477"/>
                  </a:cubicBezTo>
                  <a:lnTo>
                    <a:pt x="201" y="778"/>
                  </a:lnTo>
                  <a:lnTo>
                    <a:pt x="327" y="702"/>
                  </a:lnTo>
                  <a:cubicBezTo>
                    <a:pt x="377" y="652"/>
                    <a:pt x="477" y="577"/>
                    <a:pt x="577" y="527"/>
                  </a:cubicBezTo>
                  <a:cubicBezTo>
                    <a:pt x="778" y="427"/>
                    <a:pt x="978" y="301"/>
                    <a:pt x="978" y="301"/>
                  </a:cubicBezTo>
                  <a:lnTo>
                    <a:pt x="7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96;p65">
              <a:extLst>
                <a:ext uri="{FF2B5EF4-FFF2-40B4-BE49-F238E27FC236}">
                  <a16:creationId xmlns:a16="http://schemas.microsoft.com/office/drawing/2014/main" id="{9B4C6427-D53D-0B27-8C02-8DC2DC953CD0}"/>
                </a:ext>
              </a:extLst>
            </p:cNvPr>
            <p:cNvSpPr/>
            <p:nvPr/>
          </p:nvSpPr>
          <p:spPr>
            <a:xfrm>
              <a:off x="1724076" y="2926894"/>
              <a:ext cx="49057" cy="38721"/>
            </a:xfrm>
            <a:custGeom>
              <a:avLst/>
              <a:gdLst/>
              <a:ahLst/>
              <a:cxnLst/>
              <a:rect l="l" t="t" r="r" b="b"/>
              <a:pathLst>
                <a:path w="954" h="753" extrusionOk="0">
                  <a:moveTo>
                    <a:pt x="803" y="1"/>
                  </a:moveTo>
                  <a:cubicBezTo>
                    <a:pt x="803" y="1"/>
                    <a:pt x="602" y="101"/>
                    <a:pt x="402" y="201"/>
                  </a:cubicBezTo>
                  <a:cubicBezTo>
                    <a:pt x="302" y="252"/>
                    <a:pt x="201" y="327"/>
                    <a:pt x="101" y="352"/>
                  </a:cubicBezTo>
                  <a:cubicBezTo>
                    <a:pt x="51" y="402"/>
                    <a:pt x="1" y="427"/>
                    <a:pt x="1" y="427"/>
                  </a:cubicBezTo>
                  <a:lnTo>
                    <a:pt x="176" y="753"/>
                  </a:lnTo>
                  <a:cubicBezTo>
                    <a:pt x="176" y="753"/>
                    <a:pt x="226" y="728"/>
                    <a:pt x="276" y="678"/>
                  </a:cubicBezTo>
                  <a:cubicBezTo>
                    <a:pt x="352" y="628"/>
                    <a:pt x="452" y="577"/>
                    <a:pt x="552" y="527"/>
                  </a:cubicBezTo>
                  <a:cubicBezTo>
                    <a:pt x="753" y="427"/>
                    <a:pt x="953" y="327"/>
                    <a:pt x="953" y="327"/>
                  </a:cubicBezTo>
                  <a:lnTo>
                    <a:pt x="8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97;p65">
              <a:extLst>
                <a:ext uri="{FF2B5EF4-FFF2-40B4-BE49-F238E27FC236}">
                  <a16:creationId xmlns:a16="http://schemas.microsoft.com/office/drawing/2014/main" id="{554720BC-FCFB-194A-E9A2-A213A9517FB5}"/>
                </a:ext>
              </a:extLst>
            </p:cNvPr>
            <p:cNvSpPr/>
            <p:nvPr/>
          </p:nvSpPr>
          <p:spPr>
            <a:xfrm>
              <a:off x="1332283" y="2944790"/>
              <a:ext cx="1346858" cy="1182975"/>
            </a:xfrm>
            <a:custGeom>
              <a:avLst/>
              <a:gdLst/>
              <a:ahLst/>
              <a:cxnLst/>
              <a:rect l="l" t="t" r="r" b="b"/>
              <a:pathLst>
                <a:path w="26192" h="23005" extrusionOk="0">
                  <a:moveTo>
                    <a:pt x="13108" y="0"/>
                  </a:moveTo>
                  <a:cubicBezTo>
                    <a:pt x="11523" y="0"/>
                    <a:pt x="9912" y="331"/>
                    <a:pt x="8372" y="1031"/>
                  </a:cubicBezTo>
                  <a:cubicBezTo>
                    <a:pt x="2582" y="3638"/>
                    <a:pt x="1" y="10455"/>
                    <a:pt x="2607" y="16245"/>
                  </a:cubicBezTo>
                  <a:cubicBezTo>
                    <a:pt x="4540" y="20496"/>
                    <a:pt x="8730" y="23004"/>
                    <a:pt x="13112" y="23004"/>
                  </a:cubicBezTo>
                  <a:cubicBezTo>
                    <a:pt x="14697" y="23004"/>
                    <a:pt x="16308" y="22676"/>
                    <a:pt x="17845" y="21984"/>
                  </a:cubicBezTo>
                  <a:cubicBezTo>
                    <a:pt x="23610" y="19377"/>
                    <a:pt x="26191" y="12560"/>
                    <a:pt x="23585" y="6771"/>
                  </a:cubicBezTo>
                  <a:cubicBezTo>
                    <a:pt x="21653" y="2521"/>
                    <a:pt x="17480" y="0"/>
                    <a:pt x="13108" y="0"/>
                  </a:cubicBezTo>
                  <a:close/>
                </a:path>
              </a:pathLst>
            </a:custGeom>
            <a:solidFill>
              <a:srgbClr val="C5D7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98;p65">
              <a:extLst>
                <a:ext uri="{FF2B5EF4-FFF2-40B4-BE49-F238E27FC236}">
                  <a16:creationId xmlns:a16="http://schemas.microsoft.com/office/drawing/2014/main" id="{A4291485-1D1E-FA48-AAE0-9E9448C5CB2C}"/>
                </a:ext>
              </a:extLst>
            </p:cNvPr>
            <p:cNvSpPr/>
            <p:nvPr/>
          </p:nvSpPr>
          <p:spPr>
            <a:xfrm>
              <a:off x="1332283" y="2944790"/>
              <a:ext cx="1346858" cy="1182975"/>
            </a:xfrm>
            <a:custGeom>
              <a:avLst/>
              <a:gdLst/>
              <a:ahLst/>
              <a:cxnLst/>
              <a:rect l="l" t="t" r="r" b="b"/>
              <a:pathLst>
                <a:path w="26192" h="23005" extrusionOk="0">
                  <a:moveTo>
                    <a:pt x="13108" y="0"/>
                  </a:moveTo>
                  <a:cubicBezTo>
                    <a:pt x="11523" y="0"/>
                    <a:pt x="9912" y="331"/>
                    <a:pt x="8372" y="1031"/>
                  </a:cubicBezTo>
                  <a:cubicBezTo>
                    <a:pt x="2582" y="3638"/>
                    <a:pt x="1" y="10455"/>
                    <a:pt x="2607" y="16245"/>
                  </a:cubicBezTo>
                  <a:cubicBezTo>
                    <a:pt x="4540" y="20496"/>
                    <a:pt x="8730" y="23004"/>
                    <a:pt x="13112" y="23004"/>
                  </a:cubicBezTo>
                  <a:cubicBezTo>
                    <a:pt x="14697" y="23004"/>
                    <a:pt x="16308" y="22676"/>
                    <a:pt x="17845" y="21984"/>
                  </a:cubicBezTo>
                  <a:cubicBezTo>
                    <a:pt x="23610" y="19377"/>
                    <a:pt x="26191" y="12560"/>
                    <a:pt x="23585" y="6771"/>
                  </a:cubicBezTo>
                  <a:cubicBezTo>
                    <a:pt x="21653" y="2521"/>
                    <a:pt x="17480" y="0"/>
                    <a:pt x="13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99;p65">
              <a:extLst>
                <a:ext uri="{FF2B5EF4-FFF2-40B4-BE49-F238E27FC236}">
                  <a16:creationId xmlns:a16="http://schemas.microsoft.com/office/drawing/2014/main" id="{453F5048-CD1F-7062-87A8-0AACFC475469}"/>
                </a:ext>
              </a:extLst>
            </p:cNvPr>
            <p:cNvSpPr/>
            <p:nvPr/>
          </p:nvSpPr>
          <p:spPr>
            <a:xfrm>
              <a:off x="1288470" y="3262019"/>
              <a:ext cx="735959" cy="560660"/>
            </a:xfrm>
            <a:custGeom>
              <a:avLst/>
              <a:gdLst/>
              <a:ahLst/>
              <a:cxnLst/>
              <a:rect l="l" t="t" r="r" b="b"/>
              <a:pathLst>
                <a:path w="14312" h="10903" extrusionOk="0">
                  <a:moveTo>
                    <a:pt x="1404" y="0"/>
                  </a:moveTo>
                  <a:lnTo>
                    <a:pt x="1404" y="0"/>
                  </a:lnTo>
                  <a:cubicBezTo>
                    <a:pt x="51" y="3384"/>
                    <a:pt x="1" y="7294"/>
                    <a:pt x="1630" y="10903"/>
                  </a:cubicBezTo>
                  <a:lnTo>
                    <a:pt x="14311" y="5163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00;p65">
              <a:extLst>
                <a:ext uri="{FF2B5EF4-FFF2-40B4-BE49-F238E27FC236}">
                  <a16:creationId xmlns:a16="http://schemas.microsoft.com/office/drawing/2014/main" id="{153400E4-E417-F2AA-EB15-4ECA776D99BE}"/>
                </a:ext>
              </a:extLst>
            </p:cNvPr>
            <p:cNvSpPr/>
            <p:nvPr/>
          </p:nvSpPr>
          <p:spPr>
            <a:xfrm>
              <a:off x="1747268" y="2804250"/>
              <a:ext cx="328693" cy="723309"/>
            </a:xfrm>
            <a:custGeom>
              <a:avLst/>
              <a:gdLst/>
              <a:ahLst/>
              <a:cxnLst/>
              <a:rect l="l" t="t" r="r" b="b"/>
              <a:pathLst>
                <a:path w="6392" h="14066" extrusionOk="0">
                  <a:moveTo>
                    <a:pt x="4913" y="1"/>
                  </a:moveTo>
                  <a:cubicBezTo>
                    <a:pt x="3276" y="1"/>
                    <a:pt x="1617" y="292"/>
                    <a:pt x="1" y="907"/>
                  </a:cubicBezTo>
                  <a:lnTo>
                    <a:pt x="5389" y="14065"/>
                  </a:lnTo>
                  <a:lnTo>
                    <a:pt x="6392" y="80"/>
                  </a:lnTo>
                  <a:cubicBezTo>
                    <a:pt x="5902" y="28"/>
                    <a:pt x="5409" y="1"/>
                    <a:pt x="49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01;p65">
              <a:extLst>
                <a:ext uri="{FF2B5EF4-FFF2-40B4-BE49-F238E27FC236}">
                  <a16:creationId xmlns:a16="http://schemas.microsoft.com/office/drawing/2014/main" id="{06AAC66B-7903-F3EE-1312-655D544EB925}"/>
                </a:ext>
              </a:extLst>
            </p:cNvPr>
            <p:cNvSpPr/>
            <p:nvPr/>
          </p:nvSpPr>
          <p:spPr>
            <a:xfrm>
              <a:off x="2023102" y="3486276"/>
              <a:ext cx="723052" cy="738530"/>
            </a:xfrm>
            <a:custGeom>
              <a:avLst/>
              <a:gdLst/>
              <a:ahLst/>
              <a:cxnLst/>
              <a:rect l="l" t="t" r="r" b="b"/>
              <a:pathLst>
                <a:path w="14061" h="14362" extrusionOk="0">
                  <a:moveTo>
                    <a:pt x="13634" y="0"/>
                  </a:moveTo>
                  <a:lnTo>
                    <a:pt x="0" y="827"/>
                  </a:lnTo>
                  <a:lnTo>
                    <a:pt x="4186" y="14361"/>
                  </a:lnTo>
                  <a:cubicBezTo>
                    <a:pt x="4587" y="14236"/>
                    <a:pt x="4988" y="14085"/>
                    <a:pt x="5389" y="13885"/>
                  </a:cubicBezTo>
                  <a:cubicBezTo>
                    <a:pt x="10928" y="11404"/>
                    <a:pt x="14061" y="5740"/>
                    <a:pt x="136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02;p65">
              <a:extLst>
                <a:ext uri="{FF2B5EF4-FFF2-40B4-BE49-F238E27FC236}">
                  <a16:creationId xmlns:a16="http://schemas.microsoft.com/office/drawing/2014/main" id="{5D2F00AF-2BD8-2577-C716-25F5F090ECE7}"/>
                </a:ext>
              </a:extLst>
            </p:cNvPr>
            <p:cNvSpPr/>
            <p:nvPr/>
          </p:nvSpPr>
          <p:spPr>
            <a:xfrm>
              <a:off x="1477913" y="3528803"/>
              <a:ext cx="545233" cy="871251"/>
            </a:xfrm>
            <a:custGeom>
              <a:avLst/>
              <a:gdLst/>
              <a:ahLst/>
              <a:cxnLst/>
              <a:rect l="l" t="t" r="r" b="b"/>
              <a:pathLst>
                <a:path w="10603" h="16943" extrusionOk="0">
                  <a:moveTo>
                    <a:pt x="10602" y="0"/>
                  </a:moveTo>
                  <a:lnTo>
                    <a:pt x="1" y="14161"/>
                  </a:lnTo>
                  <a:cubicBezTo>
                    <a:pt x="1780" y="15464"/>
                    <a:pt x="3810" y="16391"/>
                    <a:pt x="5941" y="16943"/>
                  </a:cubicBezTo>
                  <a:lnTo>
                    <a:pt x="106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03;p65">
              <a:extLst>
                <a:ext uri="{FF2B5EF4-FFF2-40B4-BE49-F238E27FC236}">
                  <a16:creationId xmlns:a16="http://schemas.microsoft.com/office/drawing/2014/main" id="{DFCE3C26-5353-6B25-5607-53F46EDF02D5}"/>
                </a:ext>
              </a:extLst>
            </p:cNvPr>
            <p:cNvSpPr/>
            <p:nvPr/>
          </p:nvSpPr>
          <p:spPr>
            <a:xfrm>
              <a:off x="2029530" y="4162902"/>
              <a:ext cx="56770" cy="104439"/>
            </a:xfrm>
            <a:custGeom>
              <a:avLst/>
              <a:gdLst/>
              <a:ahLst/>
              <a:cxnLst/>
              <a:rect l="l" t="t" r="r" b="b"/>
              <a:pathLst>
                <a:path w="1104" h="2031" extrusionOk="0">
                  <a:moveTo>
                    <a:pt x="702" y="0"/>
                  </a:moveTo>
                  <a:lnTo>
                    <a:pt x="1" y="1880"/>
                  </a:lnTo>
                  <a:lnTo>
                    <a:pt x="402" y="2030"/>
                  </a:lnTo>
                  <a:lnTo>
                    <a:pt x="1103" y="151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04;p65">
              <a:extLst>
                <a:ext uri="{FF2B5EF4-FFF2-40B4-BE49-F238E27FC236}">
                  <a16:creationId xmlns:a16="http://schemas.microsoft.com/office/drawing/2014/main" id="{B0262342-A054-6292-D08B-BCBF05EB8A33}"/>
                </a:ext>
              </a:extLst>
            </p:cNvPr>
            <p:cNvSpPr/>
            <p:nvPr/>
          </p:nvSpPr>
          <p:spPr>
            <a:xfrm>
              <a:off x="2006338" y="4187380"/>
              <a:ext cx="103154" cy="55485"/>
            </a:xfrm>
            <a:custGeom>
              <a:avLst/>
              <a:gdLst/>
              <a:ahLst/>
              <a:cxnLst/>
              <a:rect l="l" t="t" r="r" b="b"/>
              <a:pathLst>
                <a:path w="2006" h="1079" extrusionOk="0">
                  <a:moveTo>
                    <a:pt x="151" y="0"/>
                  </a:moveTo>
                  <a:lnTo>
                    <a:pt x="1" y="376"/>
                  </a:lnTo>
                  <a:lnTo>
                    <a:pt x="1855" y="1078"/>
                  </a:lnTo>
                  <a:lnTo>
                    <a:pt x="2006" y="702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05;p65">
              <a:extLst>
                <a:ext uri="{FF2B5EF4-FFF2-40B4-BE49-F238E27FC236}">
                  <a16:creationId xmlns:a16="http://schemas.microsoft.com/office/drawing/2014/main" id="{B18A51FE-5FC1-61B4-E97B-C85E97237E1D}"/>
                </a:ext>
              </a:extLst>
            </p:cNvPr>
            <p:cNvSpPr/>
            <p:nvPr/>
          </p:nvSpPr>
          <p:spPr>
            <a:xfrm>
              <a:off x="2269265" y="3116389"/>
              <a:ext cx="55485" cy="104439"/>
            </a:xfrm>
            <a:custGeom>
              <a:avLst/>
              <a:gdLst/>
              <a:ahLst/>
              <a:cxnLst/>
              <a:rect l="l" t="t" r="r" b="b"/>
              <a:pathLst>
                <a:path w="1079" h="2031" extrusionOk="0">
                  <a:moveTo>
                    <a:pt x="702" y="0"/>
                  </a:moveTo>
                  <a:lnTo>
                    <a:pt x="0" y="1880"/>
                  </a:lnTo>
                  <a:lnTo>
                    <a:pt x="376" y="2030"/>
                  </a:lnTo>
                  <a:lnTo>
                    <a:pt x="1078" y="151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06;p65">
              <a:extLst>
                <a:ext uri="{FF2B5EF4-FFF2-40B4-BE49-F238E27FC236}">
                  <a16:creationId xmlns:a16="http://schemas.microsoft.com/office/drawing/2014/main" id="{FC4A1D2C-A0A3-C76A-059C-8EF9298ADE3D}"/>
                </a:ext>
              </a:extLst>
            </p:cNvPr>
            <p:cNvSpPr/>
            <p:nvPr/>
          </p:nvSpPr>
          <p:spPr>
            <a:xfrm>
              <a:off x="2246073" y="3140866"/>
              <a:ext cx="101868" cy="55485"/>
            </a:xfrm>
            <a:custGeom>
              <a:avLst/>
              <a:gdLst/>
              <a:ahLst/>
              <a:cxnLst/>
              <a:rect l="l" t="t" r="r" b="b"/>
              <a:pathLst>
                <a:path w="1981" h="1079" extrusionOk="0">
                  <a:moveTo>
                    <a:pt x="126" y="0"/>
                  </a:moveTo>
                  <a:lnTo>
                    <a:pt x="0" y="376"/>
                  </a:lnTo>
                  <a:lnTo>
                    <a:pt x="1855" y="1078"/>
                  </a:lnTo>
                  <a:lnTo>
                    <a:pt x="1980" y="70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07;p65">
              <a:extLst>
                <a:ext uri="{FF2B5EF4-FFF2-40B4-BE49-F238E27FC236}">
                  <a16:creationId xmlns:a16="http://schemas.microsoft.com/office/drawing/2014/main" id="{A1D6A35E-62ED-1D5E-883E-49962822B595}"/>
                </a:ext>
              </a:extLst>
            </p:cNvPr>
            <p:cNvSpPr/>
            <p:nvPr/>
          </p:nvSpPr>
          <p:spPr>
            <a:xfrm>
              <a:off x="1342619" y="3021822"/>
              <a:ext cx="110867" cy="102331"/>
            </a:xfrm>
            <a:custGeom>
              <a:avLst/>
              <a:gdLst/>
              <a:ahLst/>
              <a:cxnLst/>
              <a:rect l="l" t="t" r="r" b="b"/>
              <a:pathLst>
                <a:path w="2156" h="1990" extrusionOk="0">
                  <a:moveTo>
                    <a:pt x="1003" y="411"/>
                  </a:moveTo>
                  <a:cubicBezTo>
                    <a:pt x="1228" y="411"/>
                    <a:pt x="1454" y="536"/>
                    <a:pt x="1554" y="761"/>
                  </a:cubicBezTo>
                  <a:cubicBezTo>
                    <a:pt x="1679" y="1037"/>
                    <a:pt x="1554" y="1388"/>
                    <a:pt x="1253" y="1513"/>
                  </a:cubicBezTo>
                  <a:cubicBezTo>
                    <a:pt x="1178" y="1554"/>
                    <a:pt x="1096" y="1573"/>
                    <a:pt x="1014" y="1573"/>
                  </a:cubicBezTo>
                  <a:cubicBezTo>
                    <a:pt x="792" y="1573"/>
                    <a:pt x="568" y="1439"/>
                    <a:pt x="476" y="1238"/>
                  </a:cubicBezTo>
                  <a:cubicBezTo>
                    <a:pt x="426" y="1087"/>
                    <a:pt x="401" y="937"/>
                    <a:pt x="476" y="787"/>
                  </a:cubicBezTo>
                  <a:cubicBezTo>
                    <a:pt x="526" y="636"/>
                    <a:pt x="627" y="536"/>
                    <a:pt x="777" y="461"/>
                  </a:cubicBezTo>
                  <a:cubicBezTo>
                    <a:pt x="852" y="436"/>
                    <a:pt x="928" y="411"/>
                    <a:pt x="1003" y="411"/>
                  </a:cubicBezTo>
                  <a:close/>
                  <a:moveTo>
                    <a:pt x="984" y="1"/>
                  </a:moveTo>
                  <a:cubicBezTo>
                    <a:pt x="853" y="1"/>
                    <a:pt x="723" y="28"/>
                    <a:pt x="602" y="85"/>
                  </a:cubicBezTo>
                  <a:cubicBezTo>
                    <a:pt x="351" y="210"/>
                    <a:pt x="176" y="386"/>
                    <a:pt x="75" y="636"/>
                  </a:cubicBezTo>
                  <a:cubicBezTo>
                    <a:pt x="0" y="887"/>
                    <a:pt x="0" y="1162"/>
                    <a:pt x="100" y="1413"/>
                  </a:cubicBezTo>
                  <a:cubicBezTo>
                    <a:pt x="276" y="1764"/>
                    <a:pt x="627" y="1990"/>
                    <a:pt x="1003" y="1990"/>
                  </a:cubicBezTo>
                  <a:cubicBezTo>
                    <a:pt x="1153" y="1990"/>
                    <a:pt x="1303" y="1964"/>
                    <a:pt x="1429" y="1889"/>
                  </a:cubicBezTo>
                  <a:cubicBezTo>
                    <a:pt x="1930" y="1664"/>
                    <a:pt x="2156" y="1087"/>
                    <a:pt x="1930" y="586"/>
                  </a:cubicBezTo>
                  <a:cubicBezTo>
                    <a:pt x="1762" y="231"/>
                    <a:pt x="1370" y="1"/>
                    <a:pt x="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08;p65">
              <a:extLst>
                <a:ext uri="{FF2B5EF4-FFF2-40B4-BE49-F238E27FC236}">
                  <a16:creationId xmlns:a16="http://schemas.microsoft.com/office/drawing/2014/main" id="{D45EAF79-D77B-1300-FBA8-56F3C2315F0E}"/>
                </a:ext>
              </a:extLst>
            </p:cNvPr>
            <p:cNvSpPr/>
            <p:nvPr/>
          </p:nvSpPr>
          <p:spPr>
            <a:xfrm>
              <a:off x="2104300" y="2852176"/>
              <a:ext cx="594187" cy="603186"/>
            </a:xfrm>
            <a:custGeom>
              <a:avLst/>
              <a:gdLst/>
              <a:ahLst/>
              <a:cxnLst/>
              <a:rect l="l" t="t" r="r" b="b"/>
              <a:pathLst>
                <a:path w="11555" h="11730" extrusionOk="0">
                  <a:moveTo>
                    <a:pt x="1228" y="451"/>
                  </a:moveTo>
                  <a:cubicBezTo>
                    <a:pt x="5138" y="953"/>
                    <a:pt x="8547" y="3434"/>
                    <a:pt x="10176" y="7018"/>
                  </a:cubicBezTo>
                  <a:cubicBezTo>
                    <a:pt x="10677" y="8196"/>
                    <a:pt x="11003" y="9399"/>
                    <a:pt x="11128" y="10652"/>
                  </a:cubicBezTo>
                  <a:lnTo>
                    <a:pt x="426" y="11304"/>
                  </a:lnTo>
                  <a:lnTo>
                    <a:pt x="1228" y="451"/>
                  </a:lnTo>
                  <a:close/>
                  <a:moveTo>
                    <a:pt x="852" y="0"/>
                  </a:moveTo>
                  <a:lnTo>
                    <a:pt x="0" y="11730"/>
                  </a:lnTo>
                  <a:lnTo>
                    <a:pt x="11554" y="11053"/>
                  </a:lnTo>
                  <a:lnTo>
                    <a:pt x="11554" y="10852"/>
                  </a:lnTo>
                  <a:cubicBezTo>
                    <a:pt x="11454" y="9474"/>
                    <a:pt x="11103" y="8121"/>
                    <a:pt x="10527" y="6842"/>
                  </a:cubicBezTo>
                  <a:cubicBezTo>
                    <a:pt x="8822" y="3083"/>
                    <a:pt x="5213" y="451"/>
                    <a:pt x="1078" y="25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09;p65">
              <a:extLst>
                <a:ext uri="{FF2B5EF4-FFF2-40B4-BE49-F238E27FC236}">
                  <a16:creationId xmlns:a16="http://schemas.microsoft.com/office/drawing/2014/main" id="{1BF11EE1-4124-5A93-B74A-B2A35E7F5EA7}"/>
                </a:ext>
              </a:extLst>
            </p:cNvPr>
            <p:cNvSpPr/>
            <p:nvPr/>
          </p:nvSpPr>
          <p:spPr>
            <a:xfrm>
              <a:off x="2260215" y="4266006"/>
              <a:ext cx="70963" cy="41292"/>
            </a:xfrm>
            <a:custGeom>
              <a:avLst/>
              <a:gdLst/>
              <a:ahLst/>
              <a:cxnLst/>
              <a:rect l="l" t="t" r="r" b="b"/>
              <a:pathLst>
                <a:path w="1380" h="803" extrusionOk="0">
                  <a:moveTo>
                    <a:pt x="1254" y="0"/>
                  </a:moveTo>
                  <a:cubicBezTo>
                    <a:pt x="1254" y="0"/>
                    <a:pt x="1154" y="25"/>
                    <a:pt x="1054" y="75"/>
                  </a:cubicBezTo>
                  <a:cubicBezTo>
                    <a:pt x="928" y="125"/>
                    <a:pt x="778" y="176"/>
                    <a:pt x="627" y="251"/>
                  </a:cubicBezTo>
                  <a:cubicBezTo>
                    <a:pt x="477" y="301"/>
                    <a:pt x="302" y="351"/>
                    <a:pt x="201" y="401"/>
                  </a:cubicBezTo>
                  <a:cubicBezTo>
                    <a:pt x="76" y="426"/>
                    <a:pt x="1" y="451"/>
                    <a:pt x="1" y="451"/>
                  </a:cubicBezTo>
                  <a:lnTo>
                    <a:pt x="101" y="802"/>
                  </a:lnTo>
                  <a:cubicBezTo>
                    <a:pt x="101" y="802"/>
                    <a:pt x="176" y="777"/>
                    <a:pt x="302" y="752"/>
                  </a:cubicBezTo>
                  <a:cubicBezTo>
                    <a:pt x="427" y="702"/>
                    <a:pt x="577" y="652"/>
                    <a:pt x="753" y="602"/>
                  </a:cubicBezTo>
                  <a:cubicBezTo>
                    <a:pt x="903" y="526"/>
                    <a:pt x="1079" y="476"/>
                    <a:pt x="1179" y="426"/>
                  </a:cubicBezTo>
                  <a:cubicBezTo>
                    <a:pt x="1304" y="376"/>
                    <a:pt x="1379" y="326"/>
                    <a:pt x="1379" y="326"/>
                  </a:cubicBezTo>
                  <a:lnTo>
                    <a:pt x="12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10;p65">
              <a:extLst>
                <a:ext uri="{FF2B5EF4-FFF2-40B4-BE49-F238E27FC236}">
                  <a16:creationId xmlns:a16="http://schemas.microsoft.com/office/drawing/2014/main" id="{BE8BDC96-34CF-7138-38FE-05A0F0A3883E}"/>
                </a:ext>
              </a:extLst>
            </p:cNvPr>
            <p:cNvSpPr/>
            <p:nvPr/>
          </p:nvSpPr>
          <p:spPr>
            <a:xfrm>
              <a:off x="2354319" y="4219571"/>
              <a:ext cx="70912" cy="49057"/>
            </a:xfrm>
            <a:custGeom>
              <a:avLst/>
              <a:gdLst/>
              <a:ahLst/>
              <a:cxnLst/>
              <a:rect l="l" t="t" r="r" b="b"/>
              <a:pathLst>
                <a:path w="1379" h="954" extrusionOk="0">
                  <a:moveTo>
                    <a:pt x="1178" y="1"/>
                  </a:moveTo>
                  <a:cubicBezTo>
                    <a:pt x="1178" y="1"/>
                    <a:pt x="878" y="151"/>
                    <a:pt x="602" y="327"/>
                  </a:cubicBezTo>
                  <a:cubicBezTo>
                    <a:pt x="301" y="477"/>
                    <a:pt x="0" y="627"/>
                    <a:pt x="0" y="627"/>
                  </a:cubicBezTo>
                  <a:lnTo>
                    <a:pt x="151" y="953"/>
                  </a:lnTo>
                  <a:cubicBezTo>
                    <a:pt x="151" y="953"/>
                    <a:pt x="477" y="803"/>
                    <a:pt x="777" y="653"/>
                  </a:cubicBezTo>
                  <a:cubicBezTo>
                    <a:pt x="1078" y="477"/>
                    <a:pt x="1379" y="302"/>
                    <a:pt x="1379" y="302"/>
                  </a:cubicBezTo>
                  <a:lnTo>
                    <a:pt x="11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11;p65">
              <a:extLst>
                <a:ext uri="{FF2B5EF4-FFF2-40B4-BE49-F238E27FC236}">
                  <a16:creationId xmlns:a16="http://schemas.microsoft.com/office/drawing/2014/main" id="{FEA8C643-1503-D6FA-322A-29B554DEA1E8}"/>
                </a:ext>
              </a:extLst>
            </p:cNvPr>
            <p:cNvSpPr/>
            <p:nvPr/>
          </p:nvSpPr>
          <p:spPr>
            <a:xfrm>
              <a:off x="2443230" y="4161617"/>
              <a:ext cx="67106" cy="55433"/>
            </a:xfrm>
            <a:custGeom>
              <a:avLst/>
              <a:gdLst/>
              <a:ahLst/>
              <a:cxnLst/>
              <a:rect l="l" t="t" r="r" b="b"/>
              <a:pathLst>
                <a:path w="1305" h="1078" extrusionOk="0">
                  <a:moveTo>
                    <a:pt x="1079" y="0"/>
                  </a:moveTo>
                  <a:cubicBezTo>
                    <a:pt x="1079" y="0"/>
                    <a:pt x="1028" y="50"/>
                    <a:pt x="928" y="125"/>
                  </a:cubicBezTo>
                  <a:cubicBezTo>
                    <a:pt x="828" y="201"/>
                    <a:pt x="677" y="301"/>
                    <a:pt x="552" y="401"/>
                  </a:cubicBezTo>
                  <a:cubicBezTo>
                    <a:pt x="427" y="501"/>
                    <a:pt x="276" y="602"/>
                    <a:pt x="176" y="677"/>
                  </a:cubicBezTo>
                  <a:cubicBezTo>
                    <a:pt x="76" y="727"/>
                    <a:pt x="1" y="777"/>
                    <a:pt x="1" y="777"/>
                  </a:cubicBezTo>
                  <a:lnTo>
                    <a:pt x="201" y="1078"/>
                  </a:lnTo>
                  <a:cubicBezTo>
                    <a:pt x="201" y="1078"/>
                    <a:pt x="276" y="1028"/>
                    <a:pt x="377" y="978"/>
                  </a:cubicBezTo>
                  <a:cubicBezTo>
                    <a:pt x="477" y="902"/>
                    <a:pt x="627" y="802"/>
                    <a:pt x="753" y="702"/>
                  </a:cubicBezTo>
                  <a:cubicBezTo>
                    <a:pt x="903" y="602"/>
                    <a:pt x="1028" y="501"/>
                    <a:pt x="1154" y="426"/>
                  </a:cubicBezTo>
                  <a:cubicBezTo>
                    <a:pt x="1254" y="351"/>
                    <a:pt x="1304" y="301"/>
                    <a:pt x="1304" y="301"/>
                  </a:cubicBezTo>
                  <a:lnTo>
                    <a:pt x="10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12;p65">
              <a:extLst>
                <a:ext uri="{FF2B5EF4-FFF2-40B4-BE49-F238E27FC236}">
                  <a16:creationId xmlns:a16="http://schemas.microsoft.com/office/drawing/2014/main" id="{44ED2E1D-E19E-70A7-C127-610C19453F52}"/>
                </a:ext>
              </a:extLst>
            </p:cNvPr>
            <p:cNvSpPr/>
            <p:nvPr/>
          </p:nvSpPr>
          <p:spPr>
            <a:xfrm>
              <a:off x="2524427" y="4093275"/>
              <a:ext cx="64484" cy="61913"/>
            </a:xfrm>
            <a:custGeom>
              <a:avLst/>
              <a:gdLst/>
              <a:ahLst/>
              <a:cxnLst/>
              <a:rect l="l" t="t" r="r" b="b"/>
              <a:pathLst>
                <a:path w="1254" h="1204" extrusionOk="0">
                  <a:moveTo>
                    <a:pt x="978" y="1"/>
                  </a:moveTo>
                  <a:lnTo>
                    <a:pt x="1" y="928"/>
                  </a:lnTo>
                  <a:lnTo>
                    <a:pt x="251" y="1204"/>
                  </a:lnTo>
                  <a:lnTo>
                    <a:pt x="1254" y="276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13;p65">
              <a:extLst>
                <a:ext uri="{FF2B5EF4-FFF2-40B4-BE49-F238E27FC236}">
                  <a16:creationId xmlns:a16="http://schemas.microsoft.com/office/drawing/2014/main" id="{D4F2175A-6776-E5CD-53B6-D7FA98279EE3}"/>
                </a:ext>
              </a:extLst>
            </p:cNvPr>
            <p:cNvSpPr/>
            <p:nvPr/>
          </p:nvSpPr>
          <p:spPr>
            <a:xfrm>
              <a:off x="2597911" y="4015935"/>
              <a:ext cx="59342" cy="65821"/>
            </a:xfrm>
            <a:custGeom>
              <a:avLst/>
              <a:gdLst/>
              <a:ahLst/>
              <a:cxnLst/>
              <a:rect l="l" t="t" r="r" b="b"/>
              <a:pathLst>
                <a:path w="1154" h="1280" extrusionOk="0">
                  <a:moveTo>
                    <a:pt x="852" y="1"/>
                  </a:moveTo>
                  <a:cubicBezTo>
                    <a:pt x="852" y="1"/>
                    <a:pt x="652" y="277"/>
                    <a:pt x="451" y="527"/>
                  </a:cubicBezTo>
                  <a:cubicBezTo>
                    <a:pt x="351" y="678"/>
                    <a:pt x="226" y="778"/>
                    <a:pt x="151" y="878"/>
                  </a:cubicBezTo>
                  <a:cubicBezTo>
                    <a:pt x="50" y="978"/>
                    <a:pt x="0" y="1029"/>
                    <a:pt x="0" y="1029"/>
                  </a:cubicBezTo>
                  <a:lnTo>
                    <a:pt x="276" y="1279"/>
                  </a:lnTo>
                  <a:cubicBezTo>
                    <a:pt x="276" y="1279"/>
                    <a:pt x="326" y="1204"/>
                    <a:pt x="426" y="1129"/>
                  </a:cubicBezTo>
                  <a:cubicBezTo>
                    <a:pt x="502" y="1029"/>
                    <a:pt x="627" y="903"/>
                    <a:pt x="727" y="778"/>
                  </a:cubicBezTo>
                  <a:cubicBezTo>
                    <a:pt x="928" y="502"/>
                    <a:pt x="1153" y="227"/>
                    <a:pt x="1153" y="227"/>
                  </a:cubicBezTo>
                  <a:lnTo>
                    <a:pt x="8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14;p65">
              <a:extLst>
                <a:ext uri="{FF2B5EF4-FFF2-40B4-BE49-F238E27FC236}">
                  <a16:creationId xmlns:a16="http://schemas.microsoft.com/office/drawing/2014/main" id="{945C4D16-7F1B-0D58-11DB-E7542EEEF7EB}"/>
                </a:ext>
              </a:extLst>
            </p:cNvPr>
            <p:cNvSpPr/>
            <p:nvPr/>
          </p:nvSpPr>
          <p:spPr>
            <a:xfrm>
              <a:off x="2661059" y="3930881"/>
              <a:ext cx="52862" cy="68392"/>
            </a:xfrm>
            <a:custGeom>
              <a:avLst/>
              <a:gdLst/>
              <a:ahLst/>
              <a:cxnLst/>
              <a:rect l="l" t="t" r="r" b="b"/>
              <a:pathLst>
                <a:path w="1028" h="1330" extrusionOk="0">
                  <a:moveTo>
                    <a:pt x="702" y="1"/>
                  </a:moveTo>
                  <a:cubicBezTo>
                    <a:pt x="702" y="1"/>
                    <a:pt x="677" y="76"/>
                    <a:pt x="602" y="176"/>
                  </a:cubicBezTo>
                  <a:cubicBezTo>
                    <a:pt x="552" y="302"/>
                    <a:pt x="452" y="427"/>
                    <a:pt x="376" y="577"/>
                  </a:cubicBezTo>
                  <a:cubicBezTo>
                    <a:pt x="176" y="853"/>
                    <a:pt x="0" y="1129"/>
                    <a:pt x="0" y="1129"/>
                  </a:cubicBezTo>
                  <a:lnTo>
                    <a:pt x="301" y="1329"/>
                  </a:lnTo>
                  <a:cubicBezTo>
                    <a:pt x="301" y="1329"/>
                    <a:pt x="502" y="1053"/>
                    <a:pt x="677" y="753"/>
                  </a:cubicBezTo>
                  <a:cubicBezTo>
                    <a:pt x="777" y="627"/>
                    <a:pt x="853" y="477"/>
                    <a:pt x="928" y="377"/>
                  </a:cubicBezTo>
                  <a:cubicBezTo>
                    <a:pt x="978" y="251"/>
                    <a:pt x="1028" y="176"/>
                    <a:pt x="1028" y="176"/>
                  </a:cubicBez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15;p65">
              <a:extLst>
                <a:ext uri="{FF2B5EF4-FFF2-40B4-BE49-F238E27FC236}">
                  <a16:creationId xmlns:a16="http://schemas.microsoft.com/office/drawing/2014/main" id="{6A4D8C2E-8BCA-32CD-BE18-E8EA355A60E7}"/>
                </a:ext>
              </a:extLst>
            </p:cNvPr>
            <p:cNvSpPr/>
            <p:nvPr/>
          </p:nvSpPr>
          <p:spPr>
            <a:xfrm>
              <a:off x="2712585" y="3839399"/>
              <a:ext cx="46486" cy="70912"/>
            </a:xfrm>
            <a:custGeom>
              <a:avLst/>
              <a:gdLst/>
              <a:ahLst/>
              <a:cxnLst/>
              <a:rect l="l" t="t" r="r" b="b"/>
              <a:pathLst>
                <a:path w="904" h="1379" extrusionOk="0">
                  <a:moveTo>
                    <a:pt x="577" y="0"/>
                  </a:moveTo>
                  <a:cubicBezTo>
                    <a:pt x="577" y="0"/>
                    <a:pt x="427" y="301"/>
                    <a:pt x="302" y="602"/>
                  </a:cubicBezTo>
                  <a:cubicBezTo>
                    <a:pt x="252" y="752"/>
                    <a:pt x="176" y="903"/>
                    <a:pt x="101" y="1028"/>
                  </a:cubicBezTo>
                  <a:cubicBezTo>
                    <a:pt x="51" y="1128"/>
                    <a:pt x="1" y="1203"/>
                    <a:pt x="1" y="1203"/>
                  </a:cubicBezTo>
                  <a:lnTo>
                    <a:pt x="327" y="1379"/>
                  </a:lnTo>
                  <a:cubicBezTo>
                    <a:pt x="327" y="1379"/>
                    <a:pt x="377" y="1304"/>
                    <a:pt x="427" y="1178"/>
                  </a:cubicBezTo>
                  <a:cubicBezTo>
                    <a:pt x="502" y="1053"/>
                    <a:pt x="577" y="928"/>
                    <a:pt x="653" y="752"/>
                  </a:cubicBezTo>
                  <a:cubicBezTo>
                    <a:pt x="778" y="452"/>
                    <a:pt x="903" y="126"/>
                    <a:pt x="903" y="126"/>
                  </a:cubicBezTo>
                  <a:lnTo>
                    <a:pt x="5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16;p65">
              <a:extLst>
                <a:ext uri="{FF2B5EF4-FFF2-40B4-BE49-F238E27FC236}">
                  <a16:creationId xmlns:a16="http://schemas.microsoft.com/office/drawing/2014/main" id="{2498F205-D243-75E2-99B2-B62E5A7570DB}"/>
                </a:ext>
              </a:extLst>
            </p:cNvPr>
            <p:cNvSpPr/>
            <p:nvPr/>
          </p:nvSpPr>
          <p:spPr>
            <a:xfrm>
              <a:off x="2173875" y="3756916"/>
              <a:ext cx="141823" cy="279687"/>
            </a:xfrm>
            <a:custGeom>
              <a:avLst/>
              <a:gdLst/>
              <a:ahLst/>
              <a:cxnLst/>
              <a:rect l="l" t="t" r="r" b="b"/>
              <a:pathLst>
                <a:path w="2758" h="5439" extrusionOk="0">
                  <a:moveTo>
                    <a:pt x="51" y="0"/>
                  </a:moveTo>
                  <a:lnTo>
                    <a:pt x="1" y="176"/>
                  </a:lnTo>
                  <a:lnTo>
                    <a:pt x="652" y="401"/>
                  </a:lnTo>
                  <a:cubicBezTo>
                    <a:pt x="753" y="426"/>
                    <a:pt x="828" y="502"/>
                    <a:pt x="878" y="627"/>
                  </a:cubicBezTo>
                  <a:cubicBezTo>
                    <a:pt x="928" y="727"/>
                    <a:pt x="928" y="853"/>
                    <a:pt x="853" y="953"/>
                  </a:cubicBezTo>
                  <a:lnTo>
                    <a:pt x="727" y="1228"/>
                  </a:lnTo>
                  <a:cubicBezTo>
                    <a:pt x="652" y="1379"/>
                    <a:pt x="627" y="1529"/>
                    <a:pt x="677" y="1680"/>
                  </a:cubicBezTo>
                  <a:cubicBezTo>
                    <a:pt x="727" y="1830"/>
                    <a:pt x="853" y="1955"/>
                    <a:pt x="1003" y="2005"/>
                  </a:cubicBezTo>
                  <a:lnTo>
                    <a:pt x="1479" y="2231"/>
                  </a:lnTo>
                  <a:cubicBezTo>
                    <a:pt x="1555" y="2256"/>
                    <a:pt x="1630" y="2331"/>
                    <a:pt x="1680" y="2431"/>
                  </a:cubicBezTo>
                  <a:cubicBezTo>
                    <a:pt x="1730" y="2532"/>
                    <a:pt x="1705" y="2657"/>
                    <a:pt x="1680" y="2757"/>
                  </a:cubicBezTo>
                  <a:lnTo>
                    <a:pt x="1479" y="3183"/>
                  </a:lnTo>
                  <a:cubicBezTo>
                    <a:pt x="1404" y="3334"/>
                    <a:pt x="1404" y="3484"/>
                    <a:pt x="1454" y="3609"/>
                  </a:cubicBezTo>
                  <a:cubicBezTo>
                    <a:pt x="1504" y="3760"/>
                    <a:pt x="1605" y="3885"/>
                    <a:pt x="1755" y="3935"/>
                  </a:cubicBezTo>
                  <a:lnTo>
                    <a:pt x="2281" y="4186"/>
                  </a:lnTo>
                  <a:cubicBezTo>
                    <a:pt x="2482" y="4261"/>
                    <a:pt x="2557" y="4512"/>
                    <a:pt x="2482" y="4712"/>
                  </a:cubicBezTo>
                  <a:lnTo>
                    <a:pt x="2181" y="5364"/>
                  </a:lnTo>
                  <a:lnTo>
                    <a:pt x="2332" y="5439"/>
                  </a:lnTo>
                  <a:lnTo>
                    <a:pt x="2632" y="4762"/>
                  </a:lnTo>
                  <a:cubicBezTo>
                    <a:pt x="2758" y="4487"/>
                    <a:pt x="2632" y="4161"/>
                    <a:pt x="2357" y="4035"/>
                  </a:cubicBezTo>
                  <a:lnTo>
                    <a:pt x="1830" y="3785"/>
                  </a:lnTo>
                  <a:cubicBezTo>
                    <a:pt x="1730" y="3735"/>
                    <a:pt x="1655" y="3660"/>
                    <a:pt x="1605" y="3559"/>
                  </a:cubicBezTo>
                  <a:cubicBezTo>
                    <a:pt x="1580" y="3459"/>
                    <a:pt x="1580" y="3359"/>
                    <a:pt x="1630" y="3259"/>
                  </a:cubicBezTo>
                  <a:lnTo>
                    <a:pt x="1830" y="2807"/>
                  </a:lnTo>
                  <a:cubicBezTo>
                    <a:pt x="1880" y="2682"/>
                    <a:pt x="1905" y="2532"/>
                    <a:pt x="1830" y="2381"/>
                  </a:cubicBezTo>
                  <a:cubicBezTo>
                    <a:pt x="1780" y="2231"/>
                    <a:pt x="1680" y="2131"/>
                    <a:pt x="1530" y="2056"/>
                  </a:cubicBezTo>
                  <a:lnTo>
                    <a:pt x="1053" y="1855"/>
                  </a:lnTo>
                  <a:cubicBezTo>
                    <a:pt x="953" y="1805"/>
                    <a:pt x="878" y="1730"/>
                    <a:pt x="853" y="1629"/>
                  </a:cubicBezTo>
                  <a:cubicBezTo>
                    <a:pt x="803" y="1504"/>
                    <a:pt x="828" y="1404"/>
                    <a:pt x="878" y="1304"/>
                  </a:cubicBezTo>
                  <a:lnTo>
                    <a:pt x="1028" y="1028"/>
                  </a:lnTo>
                  <a:cubicBezTo>
                    <a:pt x="1103" y="878"/>
                    <a:pt x="1103" y="702"/>
                    <a:pt x="1053" y="552"/>
                  </a:cubicBezTo>
                  <a:cubicBezTo>
                    <a:pt x="978" y="401"/>
                    <a:pt x="853" y="276"/>
                    <a:pt x="702" y="226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17;p65">
              <a:extLst>
                <a:ext uri="{FF2B5EF4-FFF2-40B4-BE49-F238E27FC236}">
                  <a16:creationId xmlns:a16="http://schemas.microsoft.com/office/drawing/2014/main" id="{2EFE5542-45D5-5995-1CED-A96A9D931D4D}"/>
                </a:ext>
              </a:extLst>
            </p:cNvPr>
            <p:cNvSpPr/>
            <p:nvPr/>
          </p:nvSpPr>
          <p:spPr>
            <a:xfrm>
              <a:off x="1026829" y="4339438"/>
              <a:ext cx="1808221" cy="107010"/>
            </a:xfrm>
            <a:custGeom>
              <a:avLst/>
              <a:gdLst/>
              <a:ahLst/>
              <a:cxnLst/>
              <a:rect l="l" t="t" r="r" b="b"/>
              <a:pathLst>
                <a:path w="35164" h="2081" extrusionOk="0">
                  <a:moveTo>
                    <a:pt x="1" y="1"/>
                  </a:moveTo>
                  <a:lnTo>
                    <a:pt x="1" y="2081"/>
                  </a:lnTo>
                  <a:lnTo>
                    <a:pt x="35164" y="2081"/>
                  </a:lnTo>
                  <a:lnTo>
                    <a:pt x="351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18;p65">
              <a:extLst>
                <a:ext uri="{FF2B5EF4-FFF2-40B4-BE49-F238E27FC236}">
                  <a16:creationId xmlns:a16="http://schemas.microsoft.com/office/drawing/2014/main" id="{36B5F37C-D8C8-9853-6F69-1A13624DEC44}"/>
                </a:ext>
              </a:extLst>
            </p:cNvPr>
            <p:cNvSpPr/>
            <p:nvPr/>
          </p:nvSpPr>
          <p:spPr>
            <a:xfrm>
              <a:off x="654370" y="3510753"/>
              <a:ext cx="1477008" cy="935684"/>
            </a:xfrm>
            <a:custGeom>
              <a:avLst/>
              <a:gdLst/>
              <a:ahLst/>
              <a:cxnLst/>
              <a:rect l="l" t="t" r="r" b="b"/>
              <a:pathLst>
                <a:path w="28723" h="18196" extrusionOk="0">
                  <a:moveTo>
                    <a:pt x="1" y="0"/>
                  </a:moveTo>
                  <a:lnTo>
                    <a:pt x="3685" y="18196"/>
                  </a:lnTo>
                  <a:lnTo>
                    <a:pt x="28723" y="18196"/>
                  </a:lnTo>
                  <a:lnTo>
                    <a:pt x="2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19;p65">
              <a:extLst>
                <a:ext uri="{FF2B5EF4-FFF2-40B4-BE49-F238E27FC236}">
                  <a16:creationId xmlns:a16="http://schemas.microsoft.com/office/drawing/2014/main" id="{5A5FB1BA-C32E-7989-3AE8-D23C2DD5D7AC}"/>
                </a:ext>
              </a:extLst>
            </p:cNvPr>
            <p:cNvSpPr/>
            <p:nvPr/>
          </p:nvSpPr>
          <p:spPr>
            <a:xfrm>
              <a:off x="2681680" y="4142282"/>
              <a:ext cx="88961" cy="87675"/>
            </a:xfrm>
            <a:custGeom>
              <a:avLst/>
              <a:gdLst/>
              <a:ahLst/>
              <a:cxnLst/>
              <a:rect l="l" t="t" r="r" b="b"/>
              <a:pathLst>
                <a:path w="1730" h="1705" extrusionOk="0">
                  <a:moveTo>
                    <a:pt x="301" y="0"/>
                  </a:moveTo>
                  <a:lnTo>
                    <a:pt x="0" y="301"/>
                  </a:lnTo>
                  <a:lnTo>
                    <a:pt x="1429" y="1704"/>
                  </a:lnTo>
                  <a:lnTo>
                    <a:pt x="1730" y="140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20;p65">
              <a:extLst>
                <a:ext uri="{FF2B5EF4-FFF2-40B4-BE49-F238E27FC236}">
                  <a16:creationId xmlns:a16="http://schemas.microsoft.com/office/drawing/2014/main" id="{AEDD3D09-AD61-CFB9-6341-7FBBC6C4C80E}"/>
                </a:ext>
              </a:extLst>
            </p:cNvPr>
            <p:cNvSpPr/>
            <p:nvPr/>
          </p:nvSpPr>
          <p:spPr>
            <a:xfrm>
              <a:off x="2682965" y="4142282"/>
              <a:ext cx="86390" cy="87675"/>
            </a:xfrm>
            <a:custGeom>
              <a:avLst/>
              <a:gdLst/>
              <a:ahLst/>
              <a:cxnLst/>
              <a:rect l="l" t="t" r="r" b="b"/>
              <a:pathLst>
                <a:path w="1680" h="1705" extrusionOk="0">
                  <a:moveTo>
                    <a:pt x="1404" y="0"/>
                  </a:moveTo>
                  <a:lnTo>
                    <a:pt x="0" y="1404"/>
                  </a:lnTo>
                  <a:lnTo>
                    <a:pt x="301" y="1704"/>
                  </a:lnTo>
                  <a:lnTo>
                    <a:pt x="1680" y="301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21;p65">
              <a:extLst>
                <a:ext uri="{FF2B5EF4-FFF2-40B4-BE49-F238E27FC236}">
                  <a16:creationId xmlns:a16="http://schemas.microsoft.com/office/drawing/2014/main" id="{88F76B19-A2A1-3603-ABEF-DE9B1AE58999}"/>
                </a:ext>
              </a:extLst>
            </p:cNvPr>
            <p:cNvSpPr/>
            <p:nvPr/>
          </p:nvSpPr>
          <p:spPr>
            <a:xfrm>
              <a:off x="615700" y="4066227"/>
              <a:ext cx="225591" cy="19386"/>
            </a:xfrm>
            <a:custGeom>
              <a:avLst/>
              <a:gdLst/>
              <a:ahLst/>
              <a:cxnLst/>
              <a:rect l="l" t="t" r="r" b="b"/>
              <a:pathLst>
                <a:path w="4387" h="377" extrusionOk="0">
                  <a:moveTo>
                    <a:pt x="1" y="0"/>
                  </a:moveTo>
                  <a:lnTo>
                    <a:pt x="1" y="376"/>
                  </a:lnTo>
                  <a:lnTo>
                    <a:pt x="4387" y="376"/>
                  </a:lnTo>
                  <a:lnTo>
                    <a:pt x="4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22;p65">
              <a:extLst>
                <a:ext uri="{FF2B5EF4-FFF2-40B4-BE49-F238E27FC236}">
                  <a16:creationId xmlns:a16="http://schemas.microsoft.com/office/drawing/2014/main" id="{55295AFB-0914-EF1C-8AF6-488EA3FD3841}"/>
                </a:ext>
              </a:extLst>
            </p:cNvPr>
            <p:cNvSpPr/>
            <p:nvPr/>
          </p:nvSpPr>
          <p:spPr>
            <a:xfrm>
              <a:off x="703377" y="4001794"/>
              <a:ext cx="123774" cy="19386"/>
            </a:xfrm>
            <a:custGeom>
              <a:avLst/>
              <a:gdLst/>
              <a:ahLst/>
              <a:cxnLst/>
              <a:rect l="l" t="t" r="r" b="b"/>
              <a:pathLst>
                <a:path w="2407" h="377" extrusionOk="0">
                  <a:moveTo>
                    <a:pt x="0" y="0"/>
                  </a:moveTo>
                  <a:lnTo>
                    <a:pt x="0" y="376"/>
                  </a:lnTo>
                  <a:lnTo>
                    <a:pt x="2406" y="376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23;p65">
              <a:extLst>
                <a:ext uri="{FF2B5EF4-FFF2-40B4-BE49-F238E27FC236}">
                  <a16:creationId xmlns:a16="http://schemas.microsoft.com/office/drawing/2014/main" id="{1F0FE3CB-F6FC-5BA3-D220-E614DA29E279}"/>
                </a:ext>
              </a:extLst>
            </p:cNvPr>
            <p:cNvSpPr/>
            <p:nvPr/>
          </p:nvSpPr>
          <p:spPr>
            <a:xfrm>
              <a:off x="641514" y="3144723"/>
              <a:ext cx="51577" cy="18101"/>
            </a:xfrm>
            <a:custGeom>
              <a:avLst/>
              <a:gdLst/>
              <a:ahLst/>
              <a:cxnLst/>
              <a:rect l="l" t="t" r="r" b="b"/>
              <a:pathLst>
                <a:path w="1003" h="352" extrusionOk="0">
                  <a:moveTo>
                    <a:pt x="25" y="1"/>
                  </a:moveTo>
                  <a:lnTo>
                    <a:pt x="0" y="351"/>
                  </a:lnTo>
                  <a:lnTo>
                    <a:pt x="1003" y="351"/>
                  </a:lnTo>
                  <a:lnTo>
                    <a:pt x="1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24;p65">
              <a:extLst>
                <a:ext uri="{FF2B5EF4-FFF2-40B4-BE49-F238E27FC236}">
                  <a16:creationId xmlns:a16="http://schemas.microsoft.com/office/drawing/2014/main" id="{1F774871-0BA9-069D-B695-36EDBD352C09}"/>
                </a:ext>
              </a:extLst>
            </p:cNvPr>
            <p:cNvSpPr/>
            <p:nvPr/>
          </p:nvSpPr>
          <p:spPr>
            <a:xfrm>
              <a:off x="717518" y="3144723"/>
              <a:ext cx="50343" cy="19386"/>
            </a:xfrm>
            <a:custGeom>
              <a:avLst/>
              <a:gdLst/>
              <a:ahLst/>
              <a:cxnLst/>
              <a:rect l="l" t="t" r="r" b="b"/>
              <a:pathLst>
                <a:path w="979" h="377" extrusionOk="0">
                  <a:moveTo>
                    <a:pt x="1" y="1"/>
                  </a:moveTo>
                  <a:lnTo>
                    <a:pt x="1" y="351"/>
                  </a:lnTo>
                  <a:lnTo>
                    <a:pt x="978" y="376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25;p65">
              <a:extLst>
                <a:ext uri="{FF2B5EF4-FFF2-40B4-BE49-F238E27FC236}">
                  <a16:creationId xmlns:a16="http://schemas.microsoft.com/office/drawing/2014/main" id="{4F435479-DFD9-EFA9-AB74-837EFBDD1517}"/>
                </a:ext>
              </a:extLst>
            </p:cNvPr>
            <p:cNvSpPr/>
            <p:nvPr/>
          </p:nvSpPr>
          <p:spPr>
            <a:xfrm>
              <a:off x="792287" y="3144723"/>
              <a:ext cx="51577" cy="19386"/>
            </a:xfrm>
            <a:custGeom>
              <a:avLst/>
              <a:gdLst/>
              <a:ahLst/>
              <a:cxnLst/>
              <a:rect l="l" t="t" r="r" b="b"/>
              <a:pathLst>
                <a:path w="1003" h="377" extrusionOk="0">
                  <a:moveTo>
                    <a:pt x="0" y="1"/>
                  </a:moveTo>
                  <a:lnTo>
                    <a:pt x="0" y="376"/>
                  </a:lnTo>
                  <a:lnTo>
                    <a:pt x="1003" y="376"/>
                  </a:lnTo>
                  <a:lnTo>
                    <a:pt x="1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26;p65">
              <a:extLst>
                <a:ext uri="{FF2B5EF4-FFF2-40B4-BE49-F238E27FC236}">
                  <a16:creationId xmlns:a16="http://schemas.microsoft.com/office/drawing/2014/main" id="{F715EBFE-908B-46BF-BC00-2435828A0583}"/>
                </a:ext>
              </a:extLst>
            </p:cNvPr>
            <p:cNvSpPr/>
            <p:nvPr/>
          </p:nvSpPr>
          <p:spPr>
            <a:xfrm>
              <a:off x="868342" y="3144723"/>
              <a:ext cx="50291" cy="19386"/>
            </a:xfrm>
            <a:custGeom>
              <a:avLst/>
              <a:gdLst/>
              <a:ahLst/>
              <a:cxnLst/>
              <a:rect l="l" t="t" r="r" b="b"/>
              <a:pathLst>
                <a:path w="978" h="377" extrusionOk="0">
                  <a:moveTo>
                    <a:pt x="0" y="1"/>
                  </a:moveTo>
                  <a:lnTo>
                    <a:pt x="0" y="376"/>
                  </a:lnTo>
                  <a:lnTo>
                    <a:pt x="978" y="376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27;p65">
              <a:extLst>
                <a:ext uri="{FF2B5EF4-FFF2-40B4-BE49-F238E27FC236}">
                  <a16:creationId xmlns:a16="http://schemas.microsoft.com/office/drawing/2014/main" id="{19AD54EF-0EC9-B744-1CFD-70664A9C36C6}"/>
                </a:ext>
              </a:extLst>
            </p:cNvPr>
            <p:cNvSpPr/>
            <p:nvPr/>
          </p:nvSpPr>
          <p:spPr>
            <a:xfrm>
              <a:off x="943060" y="3146009"/>
              <a:ext cx="50343" cy="18101"/>
            </a:xfrm>
            <a:custGeom>
              <a:avLst/>
              <a:gdLst/>
              <a:ahLst/>
              <a:cxnLst/>
              <a:rect l="l" t="t" r="r" b="b"/>
              <a:pathLst>
                <a:path w="979" h="352" extrusionOk="0">
                  <a:moveTo>
                    <a:pt x="1" y="1"/>
                  </a:moveTo>
                  <a:lnTo>
                    <a:pt x="1" y="351"/>
                  </a:lnTo>
                  <a:lnTo>
                    <a:pt x="978" y="351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28;p65">
              <a:extLst>
                <a:ext uri="{FF2B5EF4-FFF2-40B4-BE49-F238E27FC236}">
                  <a16:creationId xmlns:a16="http://schemas.microsoft.com/office/drawing/2014/main" id="{3E6D4EFD-2EAA-BFC5-8D21-0B22EF56D03F}"/>
                </a:ext>
              </a:extLst>
            </p:cNvPr>
            <p:cNvSpPr/>
            <p:nvPr/>
          </p:nvSpPr>
          <p:spPr>
            <a:xfrm>
              <a:off x="1019115" y="3146009"/>
              <a:ext cx="50291" cy="19386"/>
            </a:xfrm>
            <a:custGeom>
              <a:avLst/>
              <a:gdLst/>
              <a:ahLst/>
              <a:cxnLst/>
              <a:rect l="l" t="t" r="r" b="b"/>
              <a:pathLst>
                <a:path w="978" h="377" extrusionOk="0">
                  <a:moveTo>
                    <a:pt x="0" y="1"/>
                  </a:moveTo>
                  <a:lnTo>
                    <a:pt x="0" y="351"/>
                  </a:lnTo>
                  <a:lnTo>
                    <a:pt x="978" y="377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2729;p65">
              <a:extLst>
                <a:ext uri="{FF2B5EF4-FFF2-40B4-BE49-F238E27FC236}">
                  <a16:creationId xmlns:a16="http://schemas.microsoft.com/office/drawing/2014/main" id="{C6AF13AD-9073-D9D6-0B85-4503BC2FAB9D}"/>
                </a:ext>
              </a:extLst>
            </p:cNvPr>
            <p:cNvSpPr/>
            <p:nvPr/>
          </p:nvSpPr>
          <p:spPr>
            <a:xfrm>
              <a:off x="1093885" y="3146009"/>
              <a:ext cx="50291" cy="19386"/>
            </a:xfrm>
            <a:custGeom>
              <a:avLst/>
              <a:gdLst/>
              <a:ahLst/>
              <a:cxnLst/>
              <a:rect l="l" t="t" r="r" b="b"/>
              <a:pathLst>
                <a:path w="978" h="377" extrusionOk="0">
                  <a:moveTo>
                    <a:pt x="0" y="1"/>
                  </a:moveTo>
                  <a:lnTo>
                    <a:pt x="0" y="377"/>
                  </a:lnTo>
                  <a:lnTo>
                    <a:pt x="978" y="377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2730;p65">
              <a:extLst>
                <a:ext uri="{FF2B5EF4-FFF2-40B4-BE49-F238E27FC236}">
                  <a16:creationId xmlns:a16="http://schemas.microsoft.com/office/drawing/2014/main" id="{81F406E9-2B51-7AAE-044D-76731ED7B28E}"/>
                </a:ext>
              </a:extLst>
            </p:cNvPr>
            <p:cNvSpPr/>
            <p:nvPr/>
          </p:nvSpPr>
          <p:spPr>
            <a:xfrm>
              <a:off x="2171304" y="3632884"/>
              <a:ext cx="77391" cy="28694"/>
            </a:xfrm>
            <a:custGeom>
              <a:avLst/>
              <a:gdLst/>
              <a:ahLst/>
              <a:cxnLst/>
              <a:rect l="l" t="t" r="r" b="b"/>
              <a:pathLst>
                <a:path w="1505" h="558" extrusionOk="0">
                  <a:moveTo>
                    <a:pt x="714" y="0"/>
                  </a:moveTo>
                  <a:cubicBezTo>
                    <a:pt x="384" y="0"/>
                    <a:pt x="26" y="232"/>
                    <a:pt x="26" y="232"/>
                  </a:cubicBezTo>
                  <a:cubicBezTo>
                    <a:pt x="26" y="232"/>
                    <a:pt x="0" y="296"/>
                    <a:pt x="95" y="296"/>
                  </a:cubicBezTo>
                  <a:cubicBezTo>
                    <a:pt x="133" y="296"/>
                    <a:pt x="190" y="286"/>
                    <a:pt x="276" y="257"/>
                  </a:cubicBezTo>
                  <a:cubicBezTo>
                    <a:pt x="330" y="244"/>
                    <a:pt x="369" y="237"/>
                    <a:pt x="402" y="237"/>
                  </a:cubicBezTo>
                  <a:cubicBezTo>
                    <a:pt x="493" y="237"/>
                    <a:pt x="537" y="284"/>
                    <a:pt x="702" y="357"/>
                  </a:cubicBezTo>
                  <a:cubicBezTo>
                    <a:pt x="928" y="432"/>
                    <a:pt x="1003" y="432"/>
                    <a:pt x="1128" y="508"/>
                  </a:cubicBezTo>
                  <a:cubicBezTo>
                    <a:pt x="1204" y="533"/>
                    <a:pt x="1454" y="558"/>
                    <a:pt x="1454" y="558"/>
                  </a:cubicBezTo>
                  <a:lnTo>
                    <a:pt x="1504" y="182"/>
                  </a:lnTo>
                  <a:cubicBezTo>
                    <a:pt x="1153" y="107"/>
                    <a:pt x="1229" y="82"/>
                    <a:pt x="803" y="6"/>
                  </a:cubicBezTo>
                  <a:cubicBezTo>
                    <a:pt x="773" y="2"/>
                    <a:pt x="744" y="0"/>
                    <a:pt x="714" y="0"/>
                  </a:cubicBezTo>
                  <a:close/>
                </a:path>
              </a:pathLst>
            </a:custGeom>
            <a:solidFill>
              <a:srgbClr val="F89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2731;p65">
              <a:extLst>
                <a:ext uri="{FF2B5EF4-FFF2-40B4-BE49-F238E27FC236}">
                  <a16:creationId xmlns:a16="http://schemas.microsoft.com/office/drawing/2014/main" id="{8E29B958-EB58-4E95-82CA-726EFAFBCFED}"/>
                </a:ext>
              </a:extLst>
            </p:cNvPr>
            <p:cNvSpPr/>
            <p:nvPr/>
          </p:nvSpPr>
          <p:spPr>
            <a:xfrm>
              <a:off x="2189354" y="3648670"/>
              <a:ext cx="56770" cy="16712"/>
            </a:xfrm>
            <a:custGeom>
              <a:avLst/>
              <a:gdLst/>
              <a:ahLst/>
              <a:cxnLst/>
              <a:rect l="l" t="t" r="r" b="b"/>
              <a:pathLst>
                <a:path w="1104" h="325" extrusionOk="0">
                  <a:moveTo>
                    <a:pt x="652" y="0"/>
                  </a:moveTo>
                  <a:cubicBezTo>
                    <a:pt x="652" y="0"/>
                    <a:pt x="0" y="201"/>
                    <a:pt x="151" y="301"/>
                  </a:cubicBezTo>
                  <a:cubicBezTo>
                    <a:pt x="176" y="317"/>
                    <a:pt x="211" y="324"/>
                    <a:pt x="253" y="324"/>
                  </a:cubicBezTo>
                  <a:cubicBezTo>
                    <a:pt x="468" y="324"/>
                    <a:pt x="873" y="146"/>
                    <a:pt x="1103" y="125"/>
                  </a:cubicBezTo>
                  <a:lnTo>
                    <a:pt x="652" y="0"/>
                  </a:lnTo>
                  <a:close/>
                </a:path>
              </a:pathLst>
            </a:custGeom>
            <a:solidFill>
              <a:srgbClr val="F89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2732;p65">
              <a:extLst>
                <a:ext uri="{FF2B5EF4-FFF2-40B4-BE49-F238E27FC236}">
                  <a16:creationId xmlns:a16="http://schemas.microsoft.com/office/drawing/2014/main" id="{2BA046BC-F9AD-67CA-00AB-1B6BA064A23E}"/>
                </a:ext>
              </a:extLst>
            </p:cNvPr>
            <p:cNvSpPr/>
            <p:nvPr/>
          </p:nvSpPr>
          <p:spPr>
            <a:xfrm>
              <a:off x="2224167" y="3490801"/>
              <a:ext cx="253924" cy="196897"/>
            </a:xfrm>
            <a:custGeom>
              <a:avLst/>
              <a:gdLst/>
              <a:ahLst/>
              <a:cxnLst/>
              <a:rect l="l" t="t" r="r" b="b"/>
              <a:pathLst>
                <a:path w="4938" h="3829" extrusionOk="0">
                  <a:moveTo>
                    <a:pt x="4041" y="0"/>
                  </a:moveTo>
                  <a:cubicBezTo>
                    <a:pt x="3942" y="0"/>
                    <a:pt x="3832" y="12"/>
                    <a:pt x="3709" y="38"/>
                  </a:cubicBezTo>
                  <a:cubicBezTo>
                    <a:pt x="3008" y="163"/>
                    <a:pt x="3459" y="1466"/>
                    <a:pt x="3133" y="1942"/>
                  </a:cubicBezTo>
                  <a:cubicBezTo>
                    <a:pt x="2572" y="2744"/>
                    <a:pt x="1048" y="2824"/>
                    <a:pt x="461" y="2824"/>
                  </a:cubicBezTo>
                  <a:cubicBezTo>
                    <a:pt x="314" y="2824"/>
                    <a:pt x="226" y="2819"/>
                    <a:pt x="226" y="2819"/>
                  </a:cubicBezTo>
                  <a:cubicBezTo>
                    <a:pt x="0" y="3020"/>
                    <a:pt x="125" y="3371"/>
                    <a:pt x="125" y="3371"/>
                  </a:cubicBezTo>
                  <a:cubicBezTo>
                    <a:pt x="125" y="3371"/>
                    <a:pt x="1451" y="3828"/>
                    <a:pt x="2610" y="3828"/>
                  </a:cubicBezTo>
                  <a:cubicBezTo>
                    <a:pt x="3144" y="3828"/>
                    <a:pt x="3643" y="3731"/>
                    <a:pt x="3960" y="3446"/>
                  </a:cubicBezTo>
                  <a:cubicBezTo>
                    <a:pt x="4937" y="2544"/>
                    <a:pt x="4937" y="1366"/>
                    <a:pt x="4812" y="664"/>
                  </a:cubicBezTo>
                  <a:cubicBezTo>
                    <a:pt x="4750" y="289"/>
                    <a:pt x="4531" y="0"/>
                    <a:pt x="40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2733;p65">
              <a:extLst>
                <a:ext uri="{FF2B5EF4-FFF2-40B4-BE49-F238E27FC236}">
                  <a16:creationId xmlns:a16="http://schemas.microsoft.com/office/drawing/2014/main" id="{0FC4D6B4-A8A5-2123-AFE3-63CEED11E10C}"/>
                </a:ext>
              </a:extLst>
            </p:cNvPr>
            <p:cNvSpPr/>
            <p:nvPr/>
          </p:nvSpPr>
          <p:spPr>
            <a:xfrm>
              <a:off x="2661059" y="4281433"/>
              <a:ext cx="36150" cy="45252"/>
            </a:xfrm>
            <a:custGeom>
              <a:avLst/>
              <a:gdLst/>
              <a:ahLst/>
              <a:cxnLst/>
              <a:rect l="l" t="t" r="r" b="b"/>
              <a:pathLst>
                <a:path w="703" h="880" extrusionOk="0">
                  <a:moveTo>
                    <a:pt x="502" y="1"/>
                  </a:moveTo>
                  <a:lnTo>
                    <a:pt x="0" y="302"/>
                  </a:lnTo>
                  <a:cubicBezTo>
                    <a:pt x="76" y="377"/>
                    <a:pt x="126" y="452"/>
                    <a:pt x="176" y="502"/>
                  </a:cubicBezTo>
                  <a:cubicBezTo>
                    <a:pt x="251" y="602"/>
                    <a:pt x="251" y="628"/>
                    <a:pt x="25" y="878"/>
                  </a:cubicBezTo>
                  <a:cubicBezTo>
                    <a:pt x="37" y="879"/>
                    <a:pt x="48" y="879"/>
                    <a:pt x="59" y="879"/>
                  </a:cubicBezTo>
                  <a:cubicBezTo>
                    <a:pt x="395" y="879"/>
                    <a:pt x="678" y="526"/>
                    <a:pt x="702" y="477"/>
                  </a:cubicBezTo>
                  <a:cubicBezTo>
                    <a:pt x="677" y="352"/>
                    <a:pt x="602" y="176"/>
                    <a:pt x="502" y="1"/>
                  </a:cubicBezTo>
                  <a:close/>
                </a:path>
              </a:pathLst>
            </a:custGeom>
            <a:solidFill>
              <a:srgbClr val="F9B2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2734;p65">
              <a:extLst>
                <a:ext uri="{FF2B5EF4-FFF2-40B4-BE49-F238E27FC236}">
                  <a16:creationId xmlns:a16="http://schemas.microsoft.com/office/drawing/2014/main" id="{07106124-7872-B7E0-09BB-4F6E46BD30DC}"/>
                </a:ext>
              </a:extLst>
            </p:cNvPr>
            <p:cNvSpPr/>
            <p:nvPr/>
          </p:nvSpPr>
          <p:spPr>
            <a:xfrm>
              <a:off x="2644243" y="4305962"/>
              <a:ext cx="67106" cy="36613"/>
            </a:xfrm>
            <a:custGeom>
              <a:avLst/>
              <a:gdLst/>
              <a:ahLst/>
              <a:cxnLst/>
              <a:rect l="l" t="t" r="r" b="b"/>
              <a:pathLst>
                <a:path w="1305" h="712" extrusionOk="0">
                  <a:moveTo>
                    <a:pt x="1029" y="0"/>
                  </a:moveTo>
                  <a:lnTo>
                    <a:pt x="1029" y="0"/>
                  </a:lnTo>
                  <a:cubicBezTo>
                    <a:pt x="1005" y="49"/>
                    <a:pt x="722" y="402"/>
                    <a:pt x="386" y="402"/>
                  </a:cubicBezTo>
                  <a:cubicBezTo>
                    <a:pt x="375" y="402"/>
                    <a:pt x="364" y="402"/>
                    <a:pt x="352" y="401"/>
                  </a:cubicBezTo>
                  <a:cubicBezTo>
                    <a:pt x="352" y="401"/>
                    <a:pt x="0" y="712"/>
                    <a:pt x="219" y="712"/>
                  </a:cubicBezTo>
                  <a:cubicBezTo>
                    <a:pt x="241" y="712"/>
                    <a:pt x="268" y="709"/>
                    <a:pt x="302" y="702"/>
                  </a:cubicBezTo>
                  <a:cubicBezTo>
                    <a:pt x="678" y="652"/>
                    <a:pt x="1305" y="401"/>
                    <a:pt x="1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2735;p65">
              <a:extLst>
                <a:ext uri="{FF2B5EF4-FFF2-40B4-BE49-F238E27FC236}">
                  <a16:creationId xmlns:a16="http://schemas.microsoft.com/office/drawing/2014/main" id="{CE8B11A6-8A10-875B-A1DA-3204209F4400}"/>
                </a:ext>
              </a:extLst>
            </p:cNvPr>
            <p:cNvSpPr/>
            <p:nvPr/>
          </p:nvSpPr>
          <p:spPr>
            <a:xfrm>
              <a:off x="2407182" y="3802014"/>
              <a:ext cx="289663" cy="501369"/>
            </a:xfrm>
            <a:custGeom>
              <a:avLst/>
              <a:gdLst/>
              <a:ahLst/>
              <a:cxnLst/>
              <a:rect l="l" t="t" r="r" b="b"/>
              <a:pathLst>
                <a:path w="5633" h="9750" extrusionOk="0">
                  <a:moveTo>
                    <a:pt x="2782" y="1"/>
                  </a:moveTo>
                  <a:lnTo>
                    <a:pt x="852" y="803"/>
                  </a:lnTo>
                  <a:lnTo>
                    <a:pt x="0" y="1153"/>
                  </a:lnTo>
                  <a:cubicBezTo>
                    <a:pt x="0" y="1153"/>
                    <a:pt x="175" y="2256"/>
                    <a:pt x="451" y="2883"/>
                  </a:cubicBezTo>
                  <a:cubicBezTo>
                    <a:pt x="1328" y="4838"/>
                    <a:pt x="1454" y="4737"/>
                    <a:pt x="1729" y="5164"/>
                  </a:cubicBezTo>
                  <a:cubicBezTo>
                    <a:pt x="1729" y="5214"/>
                    <a:pt x="1754" y="5239"/>
                    <a:pt x="1780" y="5289"/>
                  </a:cubicBezTo>
                  <a:cubicBezTo>
                    <a:pt x="2306" y="6266"/>
                    <a:pt x="3684" y="8647"/>
                    <a:pt x="4962" y="9725"/>
                  </a:cubicBezTo>
                  <a:cubicBezTo>
                    <a:pt x="4983" y="9742"/>
                    <a:pt x="5011" y="9750"/>
                    <a:pt x="5043" y="9750"/>
                  </a:cubicBezTo>
                  <a:cubicBezTo>
                    <a:pt x="5246" y="9750"/>
                    <a:pt x="5632" y="9443"/>
                    <a:pt x="5589" y="9249"/>
                  </a:cubicBezTo>
                  <a:cubicBezTo>
                    <a:pt x="5138" y="7620"/>
                    <a:pt x="4787" y="7269"/>
                    <a:pt x="4311" y="5514"/>
                  </a:cubicBezTo>
                  <a:cubicBezTo>
                    <a:pt x="4186" y="4988"/>
                    <a:pt x="4035" y="3960"/>
                    <a:pt x="3910" y="3309"/>
                  </a:cubicBezTo>
                  <a:cubicBezTo>
                    <a:pt x="3759" y="2532"/>
                    <a:pt x="3484" y="677"/>
                    <a:pt x="2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2736;p65">
              <a:extLst>
                <a:ext uri="{FF2B5EF4-FFF2-40B4-BE49-F238E27FC236}">
                  <a16:creationId xmlns:a16="http://schemas.microsoft.com/office/drawing/2014/main" id="{8C655180-3035-F6F2-EFCE-2C8E34902582}"/>
                </a:ext>
              </a:extLst>
            </p:cNvPr>
            <p:cNvSpPr/>
            <p:nvPr/>
          </p:nvSpPr>
          <p:spPr>
            <a:xfrm>
              <a:off x="2403274" y="4320103"/>
              <a:ext cx="41292" cy="34402"/>
            </a:xfrm>
            <a:custGeom>
              <a:avLst/>
              <a:gdLst/>
              <a:ahLst/>
              <a:cxnLst/>
              <a:rect l="l" t="t" r="r" b="b"/>
              <a:pathLst>
                <a:path w="803" h="669" extrusionOk="0">
                  <a:moveTo>
                    <a:pt x="803" y="1"/>
                  </a:moveTo>
                  <a:lnTo>
                    <a:pt x="226" y="76"/>
                  </a:lnTo>
                  <a:cubicBezTo>
                    <a:pt x="251" y="151"/>
                    <a:pt x="277" y="251"/>
                    <a:pt x="302" y="327"/>
                  </a:cubicBezTo>
                  <a:cubicBezTo>
                    <a:pt x="327" y="427"/>
                    <a:pt x="327" y="477"/>
                    <a:pt x="1" y="602"/>
                  </a:cubicBezTo>
                  <a:cubicBezTo>
                    <a:pt x="84" y="651"/>
                    <a:pt x="176" y="669"/>
                    <a:pt x="268" y="669"/>
                  </a:cubicBezTo>
                  <a:cubicBezTo>
                    <a:pt x="508" y="669"/>
                    <a:pt x="741" y="545"/>
                    <a:pt x="778" y="527"/>
                  </a:cubicBezTo>
                  <a:cubicBezTo>
                    <a:pt x="803" y="377"/>
                    <a:pt x="803" y="201"/>
                    <a:pt x="803" y="1"/>
                  </a:cubicBezTo>
                  <a:close/>
                </a:path>
              </a:pathLst>
            </a:custGeom>
            <a:solidFill>
              <a:srgbClr val="F9B2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2737;p65">
              <a:extLst>
                <a:ext uri="{FF2B5EF4-FFF2-40B4-BE49-F238E27FC236}">
                  <a16:creationId xmlns:a16="http://schemas.microsoft.com/office/drawing/2014/main" id="{B38EEF69-8945-8F0C-3AC7-060A572709C3}"/>
                </a:ext>
              </a:extLst>
            </p:cNvPr>
            <p:cNvSpPr/>
            <p:nvPr/>
          </p:nvSpPr>
          <p:spPr>
            <a:xfrm>
              <a:off x="2376226" y="4347203"/>
              <a:ext cx="70809" cy="20775"/>
            </a:xfrm>
            <a:custGeom>
              <a:avLst/>
              <a:gdLst/>
              <a:ahLst/>
              <a:cxnLst/>
              <a:rect l="l" t="t" r="r" b="b"/>
              <a:pathLst>
                <a:path w="1377" h="404" extrusionOk="0">
                  <a:moveTo>
                    <a:pt x="1304" y="0"/>
                  </a:moveTo>
                  <a:cubicBezTo>
                    <a:pt x="1267" y="18"/>
                    <a:pt x="1034" y="142"/>
                    <a:pt x="794" y="142"/>
                  </a:cubicBezTo>
                  <a:cubicBezTo>
                    <a:pt x="702" y="142"/>
                    <a:pt x="610" y="124"/>
                    <a:pt x="527" y="75"/>
                  </a:cubicBezTo>
                  <a:cubicBezTo>
                    <a:pt x="527" y="75"/>
                    <a:pt x="1" y="226"/>
                    <a:pt x="351" y="326"/>
                  </a:cubicBezTo>
                  <a:cubicBezTo>
                    <a:pt x="488" y="371"/>
                    <a:pt x="663" y="404"/>
                    <a:pt x="828" y="404"/>
                  </a:cubicBezTo>
                  <a:cubicBezTo>
                    <a:pt x="1119" y="404"/>
                    <a:pt x="1377" y="304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2738;p65">
              <a:extLst>
                <a:ext uri="{FF2B5EF4-FFF2-40B4-BE49-F238E27FC236}">
                  <a16:creationId xmlns:a16="http://schemas.microsoft.com/office/drawing/2014/main" id="{1BA747AB-123A-7659-CD0D-5606BB5338B2}"/>
                </a:ext>
              </a:extLst>
            </p:cNvPr>
            <p:cNvSpPr/>
            <p:nvPr/>
          </p:nvSpPr>
          <p:spPr>
            <a:xfrm>
              <a:off x="2407182" y="3843256"/>
              <a:ext cx="113438" cy="224305"/>
            </a:xfrm>
            <a:custGeom>
              <a:avLst/>
              <a:gdLst/>
              <a:ahLst/>
              <a:cxnLst/>
              <a:rect l="l" t="t" r="r" b="b"/>
              <a:pathLst>
                <a:path w="2206" h="4362" extrusionOk="0">
                  <a:moveTo>
                    <a:pt x="852" y="1"/>
                  </a:moveTo>
                  <a:lnTo>
                    <a:pt x="0" y="351"/>
                  </a:lnTo>
                  <a:cubicBezTo>
                    <a:pt x="0" y="351"/>
                    <a:pt x="175" y="1454"/>
                    <a:pt x="451" y="2081"/>
                  </a:cubicBezTo>
                  <a:cubicBezTo>
                    <a:pt x="1328" y="4036"/>
                    <a:pt x="1454" y="3935"/>
                    <a:pt x="1729" y="4362"/>
                  </a:cubicBezTo>
                  <a:cubicBezTo>
                    <a:pt x="1805" y="4161"/>
                    <a:pt x="1880" y="3961"/>
                    <a:pt x="1955" y="3735"/>
                  </a:cubicBezTo>
                  <a:cubicBezTo>
                    <a:pt x="2206" y="3008"/>
                    <a:pt x="2080" y="953"/>
                    <a:pt x="1729" y="76"/>
                  </a:cubicBez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2739;p65">
              <a:extLst>
                <a:ext uri="{FF2B5EF4-FFF2-40B4-BE49-F238E27FC236}">
                  <a16:creationId xmlns:a16="http://schemas.microsoft.com/office/drawing/2014/main" id="{5C575A42-124B-8813-F9D3-00737B047EF2}"/>
                </a:ext>
              </a:extLst>
            </p:cNvPr>
            <p:cNvSpPr/>
            <p:nvPr/>
          </p:nvSpPr>
          <p:spPr>
            <a:xfrm>
              <a:off x="2347891" y="3822635"/>
              <a:ext cx="183064" cy="510985"/>
            </a:xfrm>
            <a:custGeom>
              <a:avLst/>
              <a:gdLst/>
              <a:ahLst/>
              <a:cxnLst/>
              <a:rect l="l" t="t" r="r" b="b"/>
              <a:pathLst>
                <a:path w="3560" h="9937" extrusionOk="0">
                  <a:moveTo>
                    <a:pt x="326" y="1"/>
                  </a:moveTo>
                  <a:cubicBezTo>
                    <a:pt x="326" y="1"/>
                    <a:pt x="25" y="1053"/>
                    <a:pt x="25" y="1755"/>
                  </a:cubicBezTo>
                  <a:cubicBezTo>
                    <a:pt x="0" y="4061"/>
                    <a:pt x="0" y="3986"/>
                    <a:pt x="25" y="4612"/>
                  </a:cubicBezTo>
                  <a:cubicBezTo>
                    <a:pt x="100" y="5715"/>
                    <a:pt x="577" y="8321"/>
                    <a:pt x="1278" y="9850"/>
                  </a:cubicBezTo>
                  <a:lnTo>
                    <a:pt x="1328" y="9900"/>
                  </a:lnTo>
                  <a:lnTo>
                    <a:pt x="1404" y="9925"/>
                  </a:lnTo>
                  <a:cubicBezTo>
                    <a:pt x="1437" y="9933"/>
                    <a:pt x="1475" y="9936"/>
                    <a:pt x="1515" y="9936"/>
                  </a:cubicBezTo>
                  <a:cubicBezTo>
                    <a:pt x="1741" y="9936"/>
                    <a:pt x="2034" y="9820"/>
                    <a:pt x="2055" y="9650"/>
                  </a:cubicBezTo>
                  <a:cubicBezTo>
                    <a:pt x="2331" y="8021"/>
                    <a:pt x="2506" y="7620"/>
                    <a:pt x="2506" y="5765"/>
                  </a:cubicBezTo>
                  <a:cubicBezTo>
                    <a:pt x="2506" y="4863"/>
                    <a:pt x="2857" y="4211"/>
                    <a:pt x="3008" y="3559"/>
                  </a:cubicBezTo>
                  <a:cubicBezTo>
                    <a:pt x="3208" y="2808"/>
                    <a:pt x="3559" y="978"/>
                    <a:pt x="3208" y="76"/>
                  </a:cubicBezTo>
                  <a:lnTo>
                    <a:pt x="3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2740;p65">
              <a:extLst>
                <a:ext uri="{FF2B5EF4-FFF2-40B4-BE49-F238E27FC236}">
                  <a16:creationId xmlns:a16="http://schemas.microsoft.com/office/drawing/2014/main" id="{1DB00A08-172A-0CD7-F776-A15AA4DC28AB}"/>
                </a:ext>
              </a:extLst>
            </p:cNvPr>
            <p:cNvSpPr/>
            <p:nvPr/>
          </p:nvSpPr>
          <p:spPr>
            <a:xfrm>
              <a:off x="2360747" y="3831686"/>
              <a:ext cx="59342" cy="501369"/>
            </a:xfrm>
            <a:custGeom>
              <a:avLst/>
              <a:gdLst/>
              <a:ahLst/>
              <a:cxnLst/>
              <a:rect l="l" t="t" r="r" b="b"/>
              <a:pathLst>
                <a:path w="1154" h="9750" extrusionOk="0">
                  <a:moveTo>
                    <a:pt x="552" y="0"/>
                  </a:moveTo>
                  <a:cubicBezTo>
                    <a:pt x="176" y="877"/>
                    <a:pt x="1" y="1880"/>
                    <a:pt x="1" y="3033"/>
                  </a:cubicBezTo>
                  <a:cubicBezTo>
                    <a:pt x="1" y="4085"/>
                    <a:pt x="151" y="5163"/>
                    <a:pt x="276" y="6115"/>
                  </a:cubicBezTo>
                  <a:cubicBezTo>
                    <a:pt x="452" y="7218"/>
                    <a:pt x="627" y="8496"/>
                    <a:pt x="1078" y="9724"/>
                  </a:cubicBezTo>
                  <a:lnTo>
                    <a:pt x="1154" y="9749"/>
                  </a:lnTo>
                  <a:cubicBezTo>
                    <a:pt x="703" y="8521"/>
                    <a:pt x="527" y="7218"/>
                    <a:pt x="352" y="6090"/>
                  </a:cubicBezTo>
                  <a:cubicBezTo>
                    <a:pt x="226" y="5163"/>
                    <a:pt x="76" y="4085"/>
                    <a:pt x="51" y="3033"/>
                  </a:cubicBezTo>
                  <a:cubicBezTo>
                    <a:pt x="51" y="1905"/>
                    <a:pt x="251" y="877"/>
                    <a:pt x="602" y="50"/>
                  </a:cubicBezTo>
                  <a:lnTo>
                    <a:pt x="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2741;p65">
              <a:extLst>
                <a:ext uri="{FF2B5EF4-FFF2-40B4-BE49-F238E27FC236}">
                  <a16:creationId xmlns:a16="http://schemas.microsoft.com/office/drawing/2014/main" id="{EAE523AB-87DD-097B-869C-A2D1EE267597}"/>
                </a:ext>
              </a:extLst>
            </p:cNvPr>
            <p:cNvSpPr/>
            <p:nvPr/>
          </p:nvSpPr>
          <p:spPr>
            <a:xfrm>
              <a:off x="2358176" y="3802014"/>
              <a:ext cx="230733" cy="94463"/>
            </a:xfrm>
            <a:custGeom>
              <a:avLst/>
              <a:gdLst/>
              <a:ahLst/>
              <a:cxnLst/>
              <a:rect l="l" t="t" r="r" b="b"/>
              <a:pathLst>
                <a:path w="4487" h="1837" extrusionOk="0">
                  <a:moveTo>
                    <a:pt x="3735" y="1"/>
                  </a:moveTo>
                  <a:lnTo>
                    <a:pt x="2632" y="477"/>
                  </a:lnTo>
                  <a:lnTo>
                    <a:pt x="126" y="402"/>
                  </a:lnTo>
                  <a:cubicBezTo>
                    <a:pt x="126" y="402"/>
                    <a:pt x="76" y="627"/>
                    <a:pt x="1" y="928"/>
                  </a:cubicBezTo>
                  <a:cubicBezTo>
                    <a:pt x="719" y="1499"/>
                    <a:pt x="1755" y="1836"/>
                    <a:pt x="2813" y="1836"/>
                  </a:cubicBezTo>
                  <a:cubicBezTo>
                    <a:pt x="3380" y="1836"/>
                    <a:pt x="3953" y="1739"/>
                    <a:pt x="4487" y="1529"/>
                  </a:cubicBezTo>
                  <a:cubicBezTo>
                    <a:pt x="4311" y="903"/>
                    <a:pt x="4061" y="326"/>
                    <a:pt x="3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2742;p65">
              <a:extLst>
                <a:ext uri="{FF2B5EF4-FFF2-40B4-BE49-F238E27FC236}">
                  <a16:creationId xmlns:a16="http://schemas.microsoft.com/office/drawing/2014/main" id="{5B7472EF-59A4-8D1F-068C-D23E4AE55319}"/>
                </a:ext>
              </a:extLst>
            </p:cNvPr>
            <p:cNvSpPr/>
            <p:nvPr/>
          </p:nvSpPr>
          <p:spPr>
            <a:xfrm>
              <a:off x="2327271" y="3550709"/>
              <a:ext cx="265906" cy="320928"/>
            </a:xfrm>
            <a:custGeom>
              <a:avLst/>
              <a:gdLst/>
              <a:ahLst/>
              <a:cxnLst/>
              <a:rect l="l" t="t" r="r" b="b"/>
              <a:pathLst>
                <a:path w="5171" h="6241" extrusionOk="0">
                  <a:moveTo>
                    <a:pt x="1871" y="1"/>
                  </a:moveTo>
                  <a:cubicBezTo>
                    <a:pt x="1503" y="1"/>
                    <a:pt x="1094" y="163"/>
                    <a:pt x="727" y="627"/>
                  </a:cubicBezTo>
                  <a:cubicBezTo>
                    <a:pt x="276" y="1178"/>
                    <a:pt x="0" y="2256"/>
                    <a:pt x="602" y="5589"/>
                  </a:cubicBezTo>
                  <a:cubicBezTo>
                    <a:pt x="672" y="5998"/>
                    <a:pt x="2122" y="6240"/>
                    <a:pt x="3364" y="6240"/>
                  </a:cubicBezTo>
                  <a:cubicBezTo>
                    <a:pt x="4330" y="6240"/>
                    <a:pt x="5171" y="6094"/>
                    <a:pt x="5138" y="5765"/>
                  </a:cubicBezTo>
                  <a:cubicBezTo>
                    <a:pt x="4837" y="3484"/>
                    <a:pt x="3910" y="2131"/>
                    <a:pt x="2932" y="527"/>
                  </a:cubicBezTo>
                  <a:cubicBezTo>
                    <a:pt x="2776" y="284"/>
                    <a:pt x="2359" y="1"/>
                    <a:pt x="18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2743;p65">
              <a:extLst>
                <a:ext uri="{FF2B5EF4-FFF2-40B4-BE49-F238E27FC236}">
                  <a16:creationId xmlns:a16="http://schemas.microsoft.com/office/drawing/2014/main" id="{C0FE381F-A570-C695-84B7-67C5822AAC94}"/>
                </a:ext>
              </a:extLst>
            </p:cNvPr>
            <p:cNvSpPr/>
            <p:nvPr/>
          </p:nvSpPr>
          <p:spPr>
            <a:xfrm>
              <a:off x="2160402" y="3723337"/>
              <a:ext cx="32910" cy="27665"/>
            </a:xfrm>
            <a:custGeom>
              <a:avLst/>
              <a:gdLst/>
              <a:ahLst/>
              <a:cxnLst/>
              <a:rect l="l" t="t" r="r" b="b"/>
              <a:pathLst>
                <a:path w="640" h="538" extrusionOk="0">
                  <a:moveTo>
                    <a:pt x="127" y="1"/>
                  </a:moveTo>
                  <a:cubicBezTo>
                    <a:pt x="1" y="1"/>
                    <a:pt x="263" y="453"/>
                    <a:pt x="263" y="453"/>
                  </a:cubicBezTo>
                  <a:lnTo>
                    <a:pt x="162" y="478"/>
                  </a:lnTo>
                  <a:cubicBezTo>
                    <a:pt x="162" y="478"/>
                    <a:pt x="422" y="538"/>
                    <a:pt x="544" y="538"/>
                  </a:cubicBezTo>
                  <a:cubicBezTo>
                    <a:pt x="616" y="538"/>
                    <a:pt x="640" y="518"/>
                    <a:pt x="538" y="453"/>
                  </a:cubicBezTo>
                  <a:cubicBezTo>
                    <a:pt x="288" y="252"/>
                    <a:pt x="313" y="52"/>
                    <a:pt x="137" y="2"/>
                  </a:cubicBezTo>
                  <a:cubicBezTo>
                    <a:pt x="134" y="1"/>
                    <a:pt x="130" y="1"/>
                    <a:pt x="127" y="1"/>
                  </a:cubicBezTo>
                  <a:close/>
                </a:path>
              </a:pathLst>
            </a:custGeom>
            <a:solidFill>
              <a:srgbClr val="F89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2744;p65">
              <a:extLst>
                <a:ext uri="{FF2B5EF4-FFF2-40B4-BE49-F238E27FC236}">
                  <a16:creationId xmlns:a16="http://schemas.microsoft.com/office/drawing/2014/main" id="{0B56D440-141C-B749-7851-B7F855C88585}"/>
                </a:ext>
              </a:extLst>
            </p:cNvPr>
            <p:cNvSpPr/>
            <p:nvPr/>
          </p:nvSpPr>
          <p:spPr>
            <a:xfrm>
              <a:off x="2132222" y="3725651"/>
              <a:ext cx="52040" cy="39030"/>
            </a:xfrm>
            <a:custGeom>
              <a:avLst/>
              <a:gdLst/>
              <a:ahLst/>
              <a:cxnLst/>
              <a:rect l="l" t="t" r="r" b="b"/>
              <a:pathLst>
                <a:path w="1012" h="759" extrusionOk="0">
                  <a:moveTo>
                    <a:pt x="93" y="0"/>
                  </a:moveTo>
                  <a:cubicBezTo>
                    <a:pt x="29" y="0"/>
                    <a:pt x="1" y="30"/>
                    <a:pt x="34" y="107"/>
                  </a:cubicBezTo>
                  <a:cubicBezTo>
                    <a:pt x="184" y="458"/>
                    <a:pt x="334" y="734"/>
                    <a:pt x="936" y="759"/>
                  </a:cubicBezTo>
                  <a:lnTo>
                    <a:pt x="1011" y="383"/>
                  </a:lnTo>
                  <a:cubicBezTo>
                    <a:pt x="1011" y="383"/>
                    <a:pt x="323" y="0"/>
                    <a:pt x="93" y="0"/>
                  </a:cubicBezTo>
                  <a:close/>
                </a:path>
              </a:pathLst>
            </a:custGeom>
            <a:solidFill>
              <a:srgbClr val="F89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2745;p65">
              <a:extLst>
                <a:ext uri="{FF2B5EF4-FFF2-40B4-BE49-F238E27FC236}">
                  <a16:creationId xmlns:a16="http://schemas.microsoft.com/office/drawing/2014/main" id="{75D64828-9501-4E91-1DBE-7FEEDD6F23F7}"/>
                </a:ext>
              </a:extLst>
            </p:cNvPr>
            <p:cNvSpPr/>
            <p:nvPr/>
          </p:nvSpPr>
          <p:spPr>
            <a:xfrm>
              <a:off x="2171304" y="3597453"/>
              <a:ext cx="253924" cy="195046"/>
            </a:xfrm>
            <a:custGeom>
              <a:avLst/>
              <a:gdLst/>
              <a:ahLst/>
              <a:cxnLst/>
              <a:rect l="l" t="t" r="r" b="b"/>
              <a:pathLst>
                <a:path w="4938" h="3793" extrusionOk="0">
                  <a:moveTo>
                    <a:pt x="4016" y="0"/>
                  </a:moveTo>
                  <a:cubicBezTo>
                    <a:pt x="3938" y="0"/>
                    <a:pt x="3852" y="6"/>
                    <a:pt x="3760" y="19"/>
                  </a:cubicBezTo>
                  <a:cubicBezTo>
                    <a:pt x="2933" y="144"/>
                    <a:pt x="3509" y="1798"/>
                    <a:pt x="3158" y="2274"/>
                  </a:cubicBezTo>
                  <a:cubicBezTo>
                    <a:pt x="2821" y="2745"/>
                    <a:pt x="2134" y="2867"/>
                    <a:pt x="1513" y="2867"/>
                  </a:cubicBezTo>
                  <a:cubicBezTo>
                    <a:pt x="844" y="2867"/>
                    <a:pt x="251" y="2725"/>
                    <a:pt x="251" y="2725"/>
                  </a:cubicBezTo>
                  <a:cubicBezTo>
                    <a:pt x="1" y="2901"/>
                    <a:pt x="101" y="3277"/>
                    <a:pt x="101" y="3277"/>
                  </a:cubicBezTo>
                  <a:cubicBezTo>
                    <a:pt x="101" y="3277"/>
                    <a:pt x="1476" y="3793"/>
                    <a:pt x="2645" y="3793"/>
                  </a:cubicBezTo>
                  <a:cubicBezTo>
                    <a:pt x="3146" y="3793"/>
                    <a:pt x="3610" y="3698"/>
                    <a:pt x="3910" y="3427"/>
                  </a:cubicBezTo>
                  <a:cubicBezTo>
                    <a:pt x="4938" y="2575"/>
                    <a:pt x="4938" y="1397"/>
                    <a:pt x="4863" y="695"/>
                  </a:cubicBezTo>
                  <a:cubicBezTo>
                    <a:pt x="4797" y="300"/>
                    <a:pt x="4577" y="0"/>
                    <a:pt x="40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2746;p65">
              <a:extLst>
                <a:ext uri="{FF2B5EF4-FFF2-40B4-BE49-F238E27FC236}">
                  <a16:creationId xmlns:a16="http://schemas.microsoft.com/office/drawing/2014/main" id="{B242918E-A49D-F40C-8676-9962DF3A47D8}"/>
                </a:ext>
              </a:extLst>
            </p:cNvPr>
            <p:cNvSpPr/>
            <p:nvPr/>
          </p:nvSpPr>
          <p:spPr>
            <a:xfrm>
              <a:off x="2280835" y="3406519"/>
              <a:ext cx="278453" cy="316917"/>
            </a:xfrm>
            <a:custGeom>
              <a:avLst/>
              <a:gdLst/>
              <a:ahLst/>
              <a:cxnLst/>
              <a:rect l="l" t="t" r="r" b="b"/>
              <a:pathLst>
                <a:path w="5415" h="6163" extrusionOk="0">
                  <a:moveTo>
                    <a:pt x="1994" y="0"/>
                  </a:moveTo>
                  <a:cubicBezTo>
                    <a:pt x="1793" y="0"/>
                    <a:pt x="1545" y="50"/>
                    <a:pt x="1229" y="173"/>
                  </a:cubicBezTo>
                  <a:cubicBezTo>
                    <a:pt x="803" y="348"/>
                    <a:pt x="327" y="874"/>
                    <a:pt x="552" y="1752"/>
                  </a:cubicBezTo>
                  <a:cubicBezTo>
                    <a:pt x="778" y="2654"/>
                    <a:pt x="778" y="2654"/>
                    <a:pt x="552" y="3080"/>
                  </a:cubicBezTo>
                  <a:cubicBezTo>
                    <a:pt x="1" y="4108"/>
                    <a:pt x="1981" y="3506"/>
                    <a:pt x="1705" y="4509"/>
                  </a:cubicBezTo>
                  <a:cubicBezTo>
                    <a:pt x="1333" y="5748"/>
                    <a:pt x="1833" y="6162"/>
                    <a:pt x="2541" y="6162"/>
                  </a:cubicBezTo>
                  <a:cubicBezTo>
                    <a:pt x="3408" y="6162"/>
                    <a:pt x="4587" y="5543"/>
                    <a:pt x="4863" y="5060"/>
                  </a:cubicBezTo>
                  <a:cubicBezTo>
                    <a:pt x="5414" y="4057"/>
                    <a:pt x="5339" y="2629"/>
                    <a:pt x="4287" y="2278"/>
                  </a:cubicBezTo>
                  <a:cubicBezTo>
                    <a:pt x="3961" y="2153"/>
                    <a:pt x="4211" y="975"/>
                    <a:pt x="3460" y="950"/>
                  </a:cubicBezTo>
                  <a:cubicBezTo>
                    <a:pt x="2829" y="929"/>
                    <a:pt x="2859" y="0"/>
                    <a:pt x="1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37"/>
          <p:cNvSpPr txBox="1">
            <a:spLocks noGrp="1"/>
          </p:cNvSpPr>
          <p:nvPr>
            <p:ph type="title"/>
          </p:nvPr>
        </p:nvSpPr>
        <p:spPr>
          <a:xfrm>
            <a:off x="4315386" y="-3494"/>
            <a:ext cx="473765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>
                <a:ea typeface="Calibri"/>
                <a:cs typeface="Calibri"/>
              </a:rPr>
              <a:t>Paramètre</a:t>
            </a:r>
            <a:r>
              <a:rPr lang="en">
                <a:ea typeface="Calibri"/>
                <a:cs typeface="Calibri"/>
              </a:rPr>
              <a:t> </a:t>
            </a:r>
            <a:r>
              <a:rPr lang="en">
                <a:cs typeface="Calibri"/>
              </a:rPr>
              <a:t> des bordures</a:t>
            </a:r>
            <a:endParaRPr lang="fr-FR"/>
          </a:p>
        </p:txBody>
      </p:sp>
      <p:sp>
        <p:nvSpPr>
          <p:cNvPr id="1651" name="Google Shape;1651;p37"/>
          <p:cNvSpPr txBox="1">
            <a:spLocks noGrp="1"/>
          </p:cNvSpPr>
          <p:nvPr>
            <p:ph type="subTitle" idx="1"/>
          </p:nvPr>
        </p:nvSpPr>
        <p:spPr>
          <a:xfrm>
            <a:off x="-139725" y="447644"/>
            <a:ext cx="5646339" cy="4889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" b="1"/>
              <a:t>Chi (</a:t>
            </a:r>
            <a:r>
              <a:rPr lang="en" b="1" err="1"/>
              <a:t>Potentiel</a:t>
            </a:r>
            <a:r>
              <a:rPr lang="en" b="1"/>
              <a:t> Chimique) [3.0, 4.5] </a:t>
            </a:r>
            <a:r>
              <a:rPr lang="en" b="1">
                <a:solidFill>
                  <a:srgbClr val="1F3374"/>
                </a:solidFill>
              </a:rPr>
              <a:t>:</a:t>
            </a:r>
            <a:endParaRPr lang="fr-FR"/>
          </a:p>
          <a:p>
            <a:pPr lvl="1" algn="l"/>
            <a:r>
              <a:rPr lang="en">
                <a:solidFill>
                  <a:srgbClr val="1F3374"/>
                </a:solidFill>
              </a:rPr>
              <a:t>Crucial pour la </a:t>
            </a:r>
            <a:r>
              <a:rPr lang="en" err="1">
                <a:solidFill>
                  <a:srgbClr val="1F3374"/>
                </a:solidFill>
              </a:rPr>
              <a:t>capacité</a:t>
            </a:r>
            <a:r>
              <a:rPr lang="en">
                <a:solidFill>
                  <a:srgbClr val="1F3374"/>
                </a:solidFill>
              </a:rPr>
              <a:t> à donner/accepter des </a:t>
            </a:r>
            <a:r>
              <a:rPr lang="en" err="1">
                <a:solidFill>
                  <a:srgbClr val="1F3374"/>
                </a:solidFill>
              </a:rPr>
              <a:t>électrons</a:t>
            </a:r>
            <a:r>
              <a:rPr lang="en">
                <a:solidFill>
                  <a:srgbClr val="1F3374"/>
                </a:solidFill>
              </a:rPr>
              <a:t>.</a:t>
            </a:r>
            <a:endParaRPr lang="en"/>
          </a:p>
          <a:p>
            <a:pPr lvl="1" algn="l"/>
            <a:r>
              <a:rPr lang="en" err="1">
                <a:solidFill>
                  <a:srgbClr val="1F3374"/>
                </a:solidFill>
              </a:rPr>
              <a:t>Affecte</a:t>
            </a:r>
            <a:r>
              <a:rPr lang="en">
                <a:solidFill>
                  <a:srgbClr val="1F3374"/>
                </a:solidFill>
              </a:rPr>
              <a:t> le </a:t>
            </a:r>
            <a:r>
              <a:rPr lang="en" err="1">
                <a:solidFill>
                  <a:srgbClr val="1F3374"/>
                </a:solidFill>
              </a:rPr>
              <a:t>comportement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électrochimique</a:t>
            </a:r>
            <a:r>
              <a:rPr lang="en">
                <a:solidFill>
                  <a:srgbClr val="1F3374"/>
                </a:solidFill>
              </a:rPr>
              <a:t> du </a:t>
            </a:r>
            <a:r>
              <a:rPr lang="en" err="1">
                <a:solidFill>
                  <a:srgbClr val="1F3374"/>
                </a:solidFill>
              </a:rPr>
              <a:t>matériau</a:t>
            </a:r>
            <a:r>
              <a:rPr lang="en">
                <a:solidFill>
                  <a:srgbClr val="1F3374"/>
                </a:solidFill>
              </a:rPr>
              <a:t>.</a:t>
            </a:r>
            <a:endParaRPr lang="en"/>
          </a:p>
          <a:p>
            <a:pPr algn="l">
              <a:lnSpc>
                <a:spcPct val="114999"/>
              </a:lnSpc>
              <a:buClr>
                <a:srgbClr val="F05555"/>
              </a:buClr>
            </a:pPr>
            <a:r>
              <a:rPr lang="en" b="1" err="1"/>
              <a:t>Eg</a:t>
            </a:r>
            <a:r>
              <a:rPr lang="en" b="1"/>
              <a:t> (</a:t>
            </a:r>
            <a:r>
              <a:rPr lang="en" b="1" err="1"/>
              <a:t>Énergie</a:t>
            </a:r>
            <a:r>
              <a:rPr lang="en" b="1"/>
              <a:t> de Bande </a:t>
            </a:r>
            <a:r>
              <a:rPr lang="en" b="1" err="1"/>
              <a:t>Interdite</a:t>
            </a:r>
            <a:r>
              <a:rPr lang="en" b="1"/>
              <a:t>) [1.0, 2.0] :</a:t>
            </a:r>
            <a:endParaRPr lang="en"/>
          </a:p>
          <a:p>
            <a:pPr lvl="1" algn="l"/>
            <a:r>
              <a:rPr lang="en">
                <a:solidFill>
                  <a:srgbClr val="1F3374"/>
                </a:solidFill>
              </a:rPr>
              <a:t>Influence la </a:t>
            </a:r>
            <a:r>
              <a:rPr lang="en" err="1">
                <a:solidFill>
                  <a:srgbClr val="1F3374"/>
                </a:solidFill>
              </a:rPr>
              <a:t>quantité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d'énergie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solaire</a:t>
            </a:r>
            <a:r>
              <a:rPr lang="en">
                <a:solidFill>
                  <a:srgbClr val="1F3374"/>
                </a:solidFill>
              </a:rPr>
              <a:t> absorbable et convertible.</a:t>
            </a:r>
            <a:endParaRPr lang="en"/>
          </a:p>
          <a:p>
            <a:pPr algn="l">
              <a:lnSpc>
                <a:spcPct val="114999"/>
              </a:lnSpc>
              <a:buClr>
                <a:srgbClr val="F05555"/>
              </a:buClr>
            </a:pPr>
            <a:r>
              <a:rPr lang="en" b="1"/>
              <a:t>Eps (</a:t>
            </a:r>
            <a:r>
              <a:rPr lang="en" b="1" err="1"/>
              <a:t>Permittivité</a:t>
            </a:r>
            <a:r>
              <a:rPr lang="en" b="1"/>
              <a:t>) [5.0, 15.0] :</a:t>
            </a:r>
            <a:endParaRPr/>
          </a:p>
          <a:p>
            <a:pPr lvl="1" algn="l"/>
            <a:r>
              <a:rPr lang="en" err="1">
                <a:solidFill>
                  <a:srgbClr val="1F3374"/>
                </a:solidFill>
              </a:rPr>
              <a:t>Affecte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l'interaction</a:t>
            </a:r>
            <a:r>
              <a:rPr lang="en">
                <a:solidFill>
                  <a:srgbClr val="1F3374"/>
                </a:solidFill>
              </a:rPr>
              <a:t> des champs </a:t>
            </a:r>
            <a:r>
              <a:rPr lang="en" err="1">
                <a:solidFill>
                  <a:srgbClr val="1F3374"/>
                </a:solidFill>
              </a:rPr>
              <a:t>électriques</a:t>
            </a:r>
            <a:r>
              <a:rPr lang="en">
                <a:solidFill>
                  <a:srgbClr val="1F3374"/>
                </a:solidFill>
              </a:rPr>
              <a:t> avec le </a:t>
            </a:r>
            <a:r>
              <a:rPr lang="en" err="1">
                <a:solidFill>
                  <a:srgbClr val="1F3374"/>
                </a:solidFill>
              </a:rPr>
              <a:t>matériau</a:t>
            </a:r>
            <a:r>
              <a:rPr lang="en">
                <a:solidFill>
                  <a:srgbClr val="1F3374"/>
                </a:solidFill>
              </a:rPr>
              <a:t>.</a:t>
            </a:r>
            <a:endParaRPr lang="en"/>
          </a:p>
          <a:p>
            <a:pPr lvl="1" algn="l"/>
            <a:r>
              <a:rPr lang="en" err="1">
                <a:solidFill>
                  <a:srgbClr val="1F3374"/>
                </a:solidFill>
              </a:rPr>
              <a:t>Joue</a:t>
            </a:r>
            <a:r>
              <a:rPr lang="en">
                <a:solidFill>
                  <a:srgbClr val="1F3374"/>
                </a:solidFill>
              </a:rPr>
              <a:t> un </a:t>
            </a:r>
            <a:r>
              <a:rPr lang="en" err="1">
                <a:solidFill>
                  <a:srgbClr val="1F3374"/>
                </a:solidFill>
              </a:rPr>
              <a:t>rôle</a:t>
            </a:r>
            <a:r>
              <a:rPr lang="en">
                <a:solidFill>
                  <a:srgbClr val="1F3374"/>
                </a:solidFill>
              </a:rPr>
              <a:t> dans </a:t>
            </a:r>
            <a:r>
              <a:rPr lang="en" err="1">
                <a:solidFill>
                  <a:srgbClr val="1F3374"/>
                </a:solidFill>
              </a:rPr>
              <a:t>l'efficacité</a:t>
            </a:r>
            <a:r>
              <a:rPr lang="en">
                <a:solidFill>
                  <a:srgbClr val="1F3374"/>
                </a:solidFill>
              </a:rPr>
              <a:t> de la </a:t>
            </a:r>
            <a:r>
              <a:rPr lang="en" err="1">
                <a:solidFill>
                  <a:srgbClr val="1F3374"/>
                </a:solidFill>
              </a:rPr>
              <a:t>séparation</a:t>
            </a:r>
            <a:r>
              <a:rPr lang="en">
                <a:solidFill>
                  <a:srgbClr val="1F3374"/>
                </a:solidFill>
              </a:rPr>
              <a:t> des charges </a:t>
            </a:r>
            <a:r>
              <a:rPr lang="en" err="1">
                <a:solidFill>
                  <a:srgbClr val="1F3374"/>
                </a:solidFill>
              </a:rPr>
              <a:t>électriques</a:t>
            </a:r>
            <a:r>
              <a:rPr lang="en">
                <a:solidFill>
                  <a:srgbClr val="1F3374"/>
                </a:solidFill>
              </a:rPr>
              <a:t>.</a:t>
            </a:r>
            <a:endParaRPr lang="en"/>
          </a:p>
          <a:p>
            <a:pPr algn="l">
              <a:lnSpc>
                <a:spcPct val="114999"/>
              </a:lnSpc>
              <a:buClr>
                <a:srgbClr val="F05555"/>
              </a:buClr>
            </a:pPr>
            <a:r>
              <a:rPr lang="en" b="1">
                <a:solidFill>
                  <a:srgbClr val="1F3374"/>
                </a:solidFill>
              </a:rPr>
              <a:t>Nc (</a:t>
            </a:r>
            <a:r>
              <a:rPr lang="en" b="1" err="1">
                <a:solidFill>
                  <a:srgbClr val="1F3374"/>
                </a:solidFill>
              </a:rPr>
              <a:t>Densité</a:t>
            </a:r>
            <a:r>
              <a:rPr lang="en" b="1">
                <a:solidFill>
                  <a:srgbClr val="1F3374"/>
                </a:solidFill>
              </a:rPr>
              <a:t> </a:t>
            </a:r>
            <a:r>
              <a:rPr lang="en" b="1" err="1">
                <a:solidFill>
                  <a:srgbClr val="1F3374"/>
                </a:solidFill>
              </a:rPr>
              <a:t>d'États</a:t>
            </a:r>
            <a:r>
              <a:rPr lang="en" b="1">
                <a:solidFill>
                  <a:srgbClr val="1F3374"/>
                </a:solidFill>
              </a:rPr>
              <a:t> </a:t>
            </a:r>
            <a:r>
              <a:rPr lang="en" b="1" err="1">
                <a:solidFill>
                  <a:srgbClr val="1F3374"/>
                </a:solidFill>
              </a:rPr>
              <a:t>Effectifs</a:t>
            </a:r>
            <a:r>
              <a:rPr lang="en" b="1">
                <a:solidFill>
                  <a:srgbClr val="1F3374"/>
                </a:solidFill>
              </a:rPr>
              <a:t> dans la Bande de Conduction) [1e16, 1e18] :</a:t>
            </a:r>
            <a:endParaRPr lang="en"/>
          </a:p>
          <a:p>
            <a:pPr lvl="1" algn="l"/>
            <a:r>
              <a:rPr lang="en" err="1">
                <a:solidFill>
                  <a:srgbClr val="1F3374"/>
                </a:solidFill>
              </a:rPr>
              <a:t>Décrit</a:t>
            </a:r>
            <a:r>
              <a:rPr lang="en">
                <a:solidFill>
                  <a:srgbClr val="1F3374"/>
                </a:solidFill>
              </a:rPr>
              <a:t> le </a:t>
            </a:r>
            <a:r>
              <a:rPr lang="en" err="1">
                <a:solidFill>
                  <a:srgbClr val="1F3374"/>
                </a:solidFill>
              </a:rPr>
              <a:t>nombre</a:t>
            </a:r>
            <a:r>
              <a:rPr lang="en">
                <a:solidFill>
                  <a:srgbClr val="1F3374"/>
                </a:solidFill>
              </a:rPr>
              <a:t> d'états </a:t>
            </a:r>
            <a:r>
              <a:rPr lang="en" err="1">
                <a:solidFill>
                  <a:srgbClr val="1F3374"/>
                </a:solidFill>
              </a:rPr>
              <a:t>électroniques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disponibles</a:t>
            </a:r>
            <a:r>
              <a:rPr lang="en">
                <a:solidFill>
                  <a:srgbClr val="1F3374"/>
                </a:solidFill>
              </a:rPr>
              <a:t> pour la conduction.</a:t>
            </a:r>
            <a:endParaRPr lang="en"/>
          </a:p>
          <a:p>
            <a:pPr lvl="1" algn="l"/>
            <a:r>
              <a:rPr lang="en">
                <a:solidFill>
                  <a:srgbClr val="1F3374"/>
                </a:solidFill>
              </a:rPr>
              <a:t>Influence la </a:t>
            </a:r>
            <a:r>
              <a:rPr lang="en" err="1">
                <a:solidFill>
                  <a:srgbClr val="1F3374"/>
                </a:solidFill>
              </a:rPr>
              <a:t>conductivité</a:t>
            </a:r>
            <a:r>
              <a:rPr lang="en">
                <a:solidFill>
                  <a:srgbClr val="1F3374"/>
                </a:solidFill>
              </a:rPr>
              <a:t> du </a:t>
            </a:r>
            <a:r>
              <a:rPr lang="en" err="1">
                <a:solidFill>
                  <a:srgbClr val="1F3374"/>
                </a:solidFill>
              </a:rPr>
              <a:t>matériau</a:t>
            </a:r>
            <a:r>
              <a:rPr lang="en">
                <a:solidFill>
                  <a:srgbClr val="1F3374"/>
                </a:solidFill>
              </a:rPr>
              <a:t>.</a:t>
            </a:r>
            <a:endParaRPr lang="en"/>
          </a:p>
          <a:p>
            <a:pPr algn="l">
              <a:lnSpc>
                <a:spcPct val="114999"/>
              </a:lnSpc>
              <a:buClr>
                <a:srgbClr val="F05555"/>
              </a:buClr>
            </a:pPr>
            <a:r>
              <a:rPr lang="en" b="1"/>
              <a:t>Nv (</a:t>
            </a:r>
            <a:r>
              <a:rPr lang="en" b="1" err="1"/>
              <a:t>Densité</a:t>
            </a:r>
            <a:r>
              <a:rPr lang="en" b="1"/>
              <a:t> </a:t>
            </a:r>
            <a:r>
              <a:rPr lang="en" b="1" err="1"/>
              <a:t>d'États</a:t>
            </a:r>
            <a:r>
              <a:rPr lang="en" b="1"/>
              <a:t> </a:t>
            </a:r>
            <a:r>
              <a:rPr lang="en" b="1" err="1"/>
              <a:t>Effectifs</a:t>
            </a:r>
            <a:r>
              <a:rPr lang="en" b="1"/>
              <a:t> dans la Bande de Valence) [1e18, 1e20] :</a:t>
            </a:r>
            <a:endParaRPr lang="en"/>
          </a:p>
          <a:p>
            <a:pPr lvl="1" algn="l"/>
            <a:r>
              <a:rPr lang="en" err="1"/>
              <a:t>Indique</a:t>
            </a:r>
            <a:r>
              <a:rPr lang="en"/>
              <a:t> le </a:t>
            </a:r>
            <a:r>
              <a:rPr lang="en" err="1"/>
              <a:t>nombre</a:t>
            </a:r>
            <a:r>
              <a:rPr lang="en"/>
              <a:t> d'états </a:t>
            </a:r>
            <a:r>
              <a:rPr lang="en" err="1"/>
              <a:t>disponibles</a:t>
            </a:r>
            <a:r>
              <a:rPr lang="en"/>
              <a:t> </a:t>
            </a:r>
            <a:r>
              <a:rPr lang="en">
                <a:solidFill>
                  <a:srgbClr val="1F3374"/>
                </a:solidFill>
              </a:rPr>
              <a:t>pour les </a:t>
            </a:r>
            <a:r>
              <a:rPr lang="en" err="1">
                <a:solidFill>
                  <a:srgbClr val="1F3374"/>
                </a:solidFill>
              </a:rPr>
              <a:t>trous</a:t>
            </a:r>
            <a:r>
              <a:rPr lang="en">
                <a:solidFill>
                  <a:srgbClr val="1F3374"/>
                </a:solidFill>
              </a:rPr>
              <a:t>.</a:t>
            </a:r>
            <a:endParaRPr lang="en"/>
          </a:p>
          <a:p>
            <a:pPr lvl="1" algn="l"/>
            <a:r>
              <a:rPr lang="en">
                <a:solidFill>
                  <a:srgbClr val="1F3374"/>
                </a:solidFill>
              </a:rPr>
              <a:t>Semblable à Nc </a:t>
            </a:r>
            <a:r>
              <a:rPr lang="en" err="1">
                <a:solidFill>
                  <a:srgbClr val="1F3374"/>
                </a:solidFill>
              </a:rPr>
              <a:t>mais</a:t>
            </a:r>
            <a:r>
              <a:rPr lang="en">
                <a:solidFill>
                  <a:srgbClr val="1F3374"/>
                </a:solidFill>
              </a:rPr>
              <a:t> pour la </a:t>
            </a:r>
            <a:r>
              <a:rPr lang="en" err="1">
                <a:solidFill>
                  <a:srgbClr val="1F3374"/>
                </a:solidFill>
              </a:rPr>
              <a:t>bande</a:t>
            </a:r>
            <a:r>
              <a:rPr lang="en">
                <a:solidFill>
                  <a:srgbClr val="1F3374"/>
                </a:solidFill>
              </a:rPr>
              <a:t> de valence.</a:t>
            </a:r>
            <a:endParaRPr lang="en"/>
          </a:p>
          <a:p>
            <a:pPr algn="l">
              <a:lnSpc>
                <a:spcPct val="114999"/>
              </a:lnSpc>
              <a:buClr>
                <a:srgbClr val="F05555"/>
              </a:buClr>
            </a:pPr>
            <a:endParaRPr lang="en" b="1">
              <a:solidFill>
                <a:srgbClr val="1F3374"/>
              </a:solidFill>
            </a:endParaRPr>
          </a:p>
        </p:txBody>
      </p:sp>
      <p:pic>
        <p:nvPicPr>
          <p:cNvPr id="6" name="Image 5" descr="Technology Animated Clipart-sun rays on solar panel with light bulb  animated clipart 2">
            <a:extLst>
              <a:ext uri="{FF2B5EF4-FFF2-40B4-BE49-F238E27FC236}">
                <a16:creationId xmlns:a16="http://schemas.microsoft.com/office/drawing/2014/main" id="{16D49103-6B19-E553-94B7-0EC5F6264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761" y="1123496"/>
            <a:ext cx="3575130" cy="257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3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37"/>
          <p:cNvSpPr txBox="1">
            <a:spLocks noGrp="1"/>
          </p:cNvSpPr>
          <p:nvPr>
            <p:ph type="title"/>
          </p:nvPr>
        </p:nvSpPr>
        <p:spPr>
          <a:xfrm>
            <a:off x="4315386" y="-3494"/>
            <a:ext cx="473765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>
                <a:ea typeface="Calibri"/>
                <a:cs typeface="Calibri"/>
              </a:rPr>
              <a:t>Paramètre</a:t>
            </a:r>
            <a:r>
              <a:rPr lang="en">
                <a:ea typeface="Calibri"/>
                <a:cs typeface="Calibri"/>
              </a:rPr>
              <a:t> </a:t>
            </a:r>
            <a:r>
              <a:rPr lang="en">
                <a:cs typeface="Calibri"/>
              </a:rPr>
              <a:t> des bordures</a:t>
            </a:r>
            <a:endParaRPr lang="fr-FR"/>
          </a:p>
        </p:txBody>
      </p:sp>
      <p:sp>
        <p:nvSpPr>
          <p:cNvPr id="1651" name="Google Shape;1651;p37"/>
          <p:cNvSpPr txBox="1">
            <a:spLocks noGrp="1"/>
          </p:cNvSpPr>
          <p:nvPr>
            <p:ph type="subTitle" idx="1"/>
          </p:nvPr>
        </p:nvSpPr>
        <p:spPr>
          <a:xfrm>
            <a:off x="-139725" y="447644"/>
            <a:ext cx="5646339" cy="4889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" b="1"/>
              <a:t>Mn</a:t>
            </a:r>
            <a:r>
              <a:rPr lang="en" b="1">
                <a:solidFill>
                  <a:srgbClr val="1F3374"/>
                </a:solidFill>
              </a:rPr>
              <a:t> </a:t>
            </a:r>
            <a:r>
              <a:rPr lang="en" b="1"/>
              <a:t>(</a:t>
            </a:r>
            <a:r>
              <a:rPr lang="en" b="1" err="1"/>
              <a:t>Mobilité</a:t>
            </a:r>
            <a:r>
              <a:rPr lang="en" b="1">
                <a:solidFill>
                  <a:srgbClr val="1F3374"/>
                </a:solidFill>
              </a:rPr>
              <a:t> des Électrons</a:t>
            </a:r>
            <a:r>
              <a:rPr lang="en" b="1"/>
              <a:t>) [</a:t>
            </a:r>
            <a:r>
              <a:rPr lang="en" b="1">
                <a:solidFill>
                  <a:srgbClr val="1F3374"/>
                </a:solidFill>
              </a:rPr>
              <a:t>50</a:t>
            </a:r>
            <a:r>
              <a:rPr lang="en" b="1"/>
              <a:t>, </a:t>
            </a:r>
            <a:r>
              <a:rPr lang="en" b="1">
                <a:solidFill>
                  <a:srgbClr val="1F3374"/>
                </a:solidFill>
              </a:rPr>
              <a:t>150</a:t>
            </a:r>
            <a:r>
              <a:rPr lang="en" b="1"/>
              <a:t>] </a:t>
            </a:r>
            <a:r>
              <a:rPr lang="en" b="1">
                <a:solidFill>
                  <a:srgbClr val="1F3374"/>
                </a:solidFill>
              </a:rPr>
              <a:t>:</a:t>
            </a:r>
            <a:endParaRPr lang="fr-FR"/>
          </a:p>
          <a:p>
            <a:pPr lvl="1" algn="l"/>
            <a:r>
              <a:rPr lang="en" err="1">
                <a:solidFill>
                  <a:srgbClr val="1F3374"/>
                </a:solidFill>
              </a:rPr>
              <a:t>Détermine</a:t>
            </a:r>
            <a:r>
              <a:rPr lang="en">
                <a:solidFill>
                  <a:srgbClr val="1F3374"/>
                </a:solidFill>
              </a:rPr>
              <a:t> la </a:t>
            </a:r>
            <a:r>
              <a:rPr lang="en" err="1">
                <a:solidFill>
                  <a:srgbClr val="1F3374"/>
                </a:solidFill>
              </a:rPr>
              <a:t>vitesse</a:t>
            </a:r>
            <a:r>
              <a:rPr lang="en">
                <a:solidFill>
                  <a:srgbClr val="1F3374"/>
                </a:solidFill>
              </a:rPr>
              <a:t> de déplacement des électrons, impactant la conductivité.</a:t>
            </a:r>
            <a:endParaRPr lang="en"/>
          </a:p>
          <a:p>
            <a:pPr>
              <a:lnSpc>
                <a:spcPct val="114999"/>
              </a:lnSpc>
              <a:buClr>
                <a:srgbClr val="F05555"/>
              </a:buClr>
            </a:pPr>
            <a:endParaRPr lang="en" b="1"/>
          </a:p>
          <a:p>
            <a:pPr>
              <a:lnSpc>
                <a:spcPct val="114999"/>
              </a:lnSpc>
              <a:buClr>
                <a:srgbClr val="F05555"/>
              </a:buClr>
            </a:pPr>
            <a:r>
              <a:rPr lang="en" b="1"/>
              <a:t>Mp (</a:t>
            </a:r>
            <a:r>
              <a:rPr lang="en" b="1" err="1"/>
              <a:t>Mobilité</a:t>
            </a:r>
            <a:r>
              <a:rPr lang="en" b="1"/>
              <a:t> des Trous) [50, 150] :</a:t>
            </a:r>
            <a:endParaRPr/>
          </a:p>
          <a:p>
            <a:pPr lvl="1" algn="l"/>
            <a:r>
              <a:rPr lang="en" err="1">
                <a:solidFill>
                  <a:srgbClr val="1F3374"/>
                </a:solidFill>
              </a:rPr>
              <a:t>Affecte</a:t>
            </a:r>
            <a:r>
              <a:rPr lang="en">
                <a:solidFill>
                  <a:srgbClr val="1F3374"/>
                </a:solidFill>
              </a:rPr>
              <a:t> la </a:t>
            </a:r>
            <a:r>
              <a:rPr lang="en" err="1">
                <a:solidFill>
                  <a:srgbClr val="1F3374"/>
                </a:solidFill>
              </a:rPr>
              <a:t>conductivité</a:t>
            </a:r>
            <a:r>
              <a:rPr lang="en">
                <a:solidFill>
                  <a:srgbClr val="1F3374"/>
                </a:solidFill>
              </a:rPr>
              <a:t>, similaire à Mn mais pour les charges positives (trous).</a:t>
            </a:r>
            <a:endParaRPr lang="en"/>
          </a:p>
          <a:p>
            <a:pPr>
              <a:lnSpc>
                <a:spcPct val="114999"/>
              </a:lnSpc>
              <a:buClr>
                <a:srgbClr val="F05555"/>
              </a:buClr>
            </a:pPr>
            <a:endParaRPr lang="en" b="1">
              <a:solidFill>
                <a:srgbClr val="1F3374"/>
              </a:solidFill>
            </a:endParaRPr>
          </a:p>
          <a:p>
            <a:pPr>
              <a:lnSpc>
                <a:spcPct val="114999"/>
              </a:lnSpc>
              <a:buClr>
                <a:srgbClr val="F05555"/>
              </a:buClr>
            </a:pPr>
            <a:r>
              <a:rPr lang="en" b="1">
                <a:solidFill>
                  <a:srgbClr val="1F3374"/>
                </a:solidFill>
              </a:rPr>
              <a:t>Tn (Temps de Vie des </a:t>
            </a:r>
            <a:r>
              <a:rPr lang="en" b="1" err="1">
                <a:solidFill>
                  <a:srgbClr val="1F3374"/>
                </a:solidFill>
              </a:rPr>
              <a:t>Électrons</a:t>
            </a:r>
            <a:r>
              <a:rPr lang="en" b="1">
                <a:solidFill>
                  <a:srgbClr val="1F3374"/>
                </a:solidFill>
              </a:rPr>
              <a:t>) [1e-9, 1e-7] :</a:t>
            </a:r>
            <a:endParaRPr lang="en"/>
          </a:p>
          <a:p>
            <a:pPr lvl="1" algn="l"/>
            <a:r>
              <a:rPr lang="en" err="1">
                <a:solidFill>
                  <a:srgbClr val="1F3374"/>
                </a:solidFill>
              </a:rPr>
              <a:t>Indique</a:t>
            </a:r>
            <a:r>
              <a:rPr lang="en">
                <a:solidFill>
                  <a:srgbClr val="1F3374"/>
                </a:solidFill>
              </a:rPr>
              <a:t> la durée avant la recombinaison d'un électron, influençant l'efficacité énergétique.</a:t>
            </a:r>
            <a:endParaRPr lang="en"/>
          </a:p>
          <a:p>
            <a:pPr>
              <a:lnSpc>
                <a:spcPct val="114999"/>
              </a:lnSpc>
              <a:buClr>
                <a:srgbClr val="F05555"/>
              </a:buClr>
            </a:pPr>
            <a:endParaRPr lang="en" b="1">
              <a:solidFill>
                <a:srgbClr val="1F3374"/>
              </a:solidFill>
            </a:endParaRPr>
          </a:p>
          <a:p>
            <a:pPr>
              <a:lnSpc>
                <a:spcPct val="114999"/>
              </a:lnSpc>
              <a:buClr>
                <a:srgbClr val="F05555"/>
              </a:buClr>
            </a:pPr>
            <a:r>
              <a:rPr lang="en" b="1">
                <a:solidFill>
                  <a:srgbClr val="1F3374"/>
                </a:solidFill>
              </a:rPr>
              <a:t>Tp </a:t>
            </a:r>
            <a:r>
              <a:rPr lang="en" b="1"/>
              <a:t>(</a:t>
            </a:r>
            <a:r>
              <a:rPr lang="en" b="1">
                <a:solidFill>
                  <a:srgbClr val="1F3374"/>
                </a:solidFill>
              </a:rPr>
              <a:t>Temps </a:t>
            </a:r>
            <a:r>
              <a:rPr lang="en" b="1"/>
              <a:t>de </a:t>
            </a:r>
            <a:r>
              <a:rPr lang="en" b="1">
                <a:solidFill>
                  <a:srgbClr val="1F3374"/>
                </a:solidFill>
              </a:rPr>
              <a:t>Vie des Trous</a:t>
            </a:r>
            <a:r>
              <a:rPr lang="en" b="1"/>
              <a:t>) [</a:t>
            </a:r>
            <a:r>
              <a:rPr lang="en" b="1">
                <a:solidFill>
                  <a:srgbClr val="1F3374"/>
                </a:solidFill>
              </a:rPr>
              <a:t>1e-9</a:t>
            </a:r>
            <a:r>
              <a:rPr lang="en" b="1"/>
              <a:t>, </a:t>
            </a:r>
            <a:r>
              <a:rPr lang="en" b="1">
                <a:solidFill>
                  <a:srgbClr val="1F3374"/>
                </a:solidFill>
              </a:rPr>
              <a:t>1e-7</a:t>
            </a:r>
            <a:r>
              <a:rPr lang="en" b="1"/>
              <a:t>] :</a:t>
            </a:r>
            <a:endParaRPr lang="en"/>
          </a:p>
          <a:p>
            <a:pPr lvl="1" algn="l"/>
            <a:r>
              <a:rPr lang="en" err="1">
                <a:solidFill>
                  <a:srgbClr val="1F3374"/>
                </a:solidFill>
              </a:rPr>
              <a:t>Similaire</a:t>
            </a:r>
            <a:r>
              <a:rPr lang="en">
                <a:solidFill>
                  <a:srgbClr val="1F3374"/>
                </a:solidFill>
              </a:rPr>
              <a:t> à Tn, mais pour les trous, un temps de vie plus long améliore l'efficacité.</a:t>
            </a:r>
            <a:endParaRPr lang="en"/>
          </a:p>
          <a:p>
            <a:pPr>
              <a:lnSpc>
                <a:spcPct val="114999"/>
              </a:lnSpc>
              <a:buClr>
                <a:srgbClr val="F05555"/>
              </a:buClr>
            </a:pPr>
            <a:endParaRPr lang="en" b="1">
              <a:solidFill>
                <a:srgbClr val="1F3374"/>
              </a:solidFill>
            </a:endParaRPr>
          </a:p>
          <a:p>
            <a:pPr>
              <a:lnSpc>
                <a:spcPct val="114999"/>
              </a:lnSpc>
              <a:buClr>
                <a:srgbClr val="F05555"/>
              </a:buClr>
            </a:pPr>
            <a:r>
              <a:rPr lang="en" b="1">
                <a:solidFill>
                  <a:srgbClr val="1F3374"/>
                </a:solidFill>
              </a:rPr>
              <a:t>A (</a:t>
            </a:r>
            <a:r>
              <a:rPr lang="en" b="1" err="1">
                <a:solidFill>
                  <a:srgbClr val="1F3374"/>
                </a:solidFill>
              </a:rPr>
              <a:t>Facteur</a:t>
            </a:r>
            <a:r>
              <a:rPr lang="en" b="1">
                <a:solidFill>
                  <a:srgbClr val="1F3374"/>
                </a:solidFill>
              </a:rPr>
              <a:t> </a:t>
            </a:r>
            <a:r>
              <a:rPr lang="en" b="1" err="1">
                <a:solidFill>
                  <a:srgbClr val="1F3374"/>
                </a:solidFill>
              </a:rPr>
              <a:t>d'Idéalité</a:t>
            </a:r>
            <a:r>
              <a:rPr lang="en" b="1">
                <a:solidFill>
                  <a:srgbClr val="1F3374"/>
                </a:solidFill>
              </a:rPr>
              <a:t>) [1e3, 1e5] :</a:t>
            </a:r>
            <a:endParaRPr lang="en"/>
          </a:p>
          <a:p>
            <a:pPr lvl="1" algn="l"/>
            <a:r>
              <a:rPr lang="en" err="1">
                <a:solidFill>
                  <a:srgbClr val="1F3374"/>
                </a:solidFill>
              </a:rPr>
              <a:t>Décrit</a:t>
            </a:r>
            <a:r>
              <a:rPr lang="en">
                <a:solidFill>
                  <a:srgbClr val="1F3374"/>
                </a:solidFill>
              </a:rPr>
              <a:t> la </a:t>
            </a:r>
            <a:r>
              <a:rPr lang="en" err="1">
                <a:solidFill>
                  <a:srgbClr val="1F3374"/>
                </a:solidFill>
              </a:rPr>
              <a:t>déviation</a:t>
            </a:r>
            <a:r>
              <a:rPr lang="en">
                <a:solidFill>
                  <a:srgbClr val="1F3374"/>
                </a:solidFill>
              </a:rPr>
              <a:t> par rapport à </a:t>
            </a:r>
            <a:r>
              <a:rPr lang="en" err="1">
                <a:solidFill>
                  <a:srgbClr val="1F3374"/>
                </a:solidFill>
              </a:rPr>
              <a:t>une</a:t>
            </a:r>
            <a:r>
              <a:rPr lang="en">
                <a:solidFill>
                  <a:srgbClr val="1F3374"/>
                </a:solidFill>
              </a:rPr>
              <a:t> diode </a:t>
            </a:r>
            <a:r>
              <a:rPr lang="en" err="1">
                <a:solidFill>
                  <a:srgbClr val="1F3374"/>
                </a:solidFill>
              </a:rPr>
              <a:t>idéale</a:t>
            </a:r>
            <a:r>
              <a:rPr lang="en">
                <a:solidFill>
                  <a:srgbClr val="1F3374"/>
                </a:solidFill>
              </a:rPr>
              <a:t>, </a:t>
            </a:r>
            <a:r>
              <a:rPr lang="en" err="1">
                <a:solidFill>
                  <a:srgbClr val="1F3374"/>
                </a:solidFill>
              </a:rPr>
              <a:t>influençant</a:t>
            </a:r>
            <a:r>
              <a:rPr lang="en">
                <a:solidFill>
                  <a:srgbClr val="1F3374"/>
                </a:solidFill>
              </a:rPr>
              <a:t> la </a:t>
            </a:r>
            <a:r>
              <a:rPr lang="en" err="1">
                <a:solidFill>
                  <a:srgbClr val="1F3374"/>
                </a:solidFill>
              </a:rPr>
              <a:t>courbe</a:t>
            </a:r>
            <a:r>
              <a:rPr lang="en">
                <a:solidFill>
                  <a:srgbClr val="1F3374"/>
                </a:solidFill>
              </a:rPr>
              <a:t> courant-tension.</a:t>
            </a:r>
            <a:endParaRPr lang="en"/>
          </a:p>
          <a:p>
            <a:pPr algn="l">
              <a:lnSpc>
                <a:spcPct val="114999"/>
              </a:lnSpc>
              <a:buClr>
                <a:srgbClr val="F05555"/>
              </a:buClr>
            </a:pPr>
            <a:endParaRPr lang="en" b="1">
              <a:solidFill>
                <a:srgbClr val="1F3374"/>
              </a:solidFill>
            </a:endParaRPr>
          </a:p>
        </p:txBody>
      </p:sp>
      <p:pic>
        <p:nvPicPr>
          <p:cNvPr id="6" name="Image 5" descr="Technology Animated Clipart-sun rays on solar panel with light bulb  animated clipart 2">
            <a:extLst>
              <a:ext uri="{FF2B5EF4-FFF2-40B4-BE49-F238E27FC236}">
                <a16:creationId xmlns:a16="http://schemas.microsoft.com/office/drawing/2014/main" id="{16D49103-6B19-E553-94B7-0EC5F6264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761" y="1123496"/>
            <a:ext cx="3575130" cy="257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05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>
                <a:cs typeface="Calibri"/>
              </a:rPr>
              <a:t>Optimisation</a:t>
            </a:r>
            <a:r>
              <a:rPr lang="en">
                <a:cs typeface="Calibri"/>
              </a:rPr>
              <a:t> par </a:t>
            </a:r>
            <a:r>
              <a:rPr lang="en" err="1">
                <a:cs typeface="Calibri"/>
              </a:rPr>
              <a:t>Essaims</a:t>
            </a:r>
            <a:r>
              <a:rPr lang="en">
                <a:cs typeface="Calibri"/>
              </a:rPr>
              <a:t> </a:t>
            </a:r>
            <a:r>
              <a:rPr lang="en" err="1">
                <a:cs typeface="Calibri"/>
              </a:rPr>
              <a:t>Particulaires</a:t>
            </a:r>
            <a:r>
              <a:rPr lang="en">
                <a:cs typeface="Calibri"/>
              </a:rPr>
              <a:t> </a:t>
            </a:r>
            <a:endParaRPr lang="fr-FR"/>
          </a:p>
        </p:txBody>
      </p:sp>
      <p:sp>
        <p:nvSpPr>
          <p:cNvPr id="1651" name="Google Shape;1651;p37"/>
          <p:cNvSpPr txBox="1">
            <a:spLocks noGrp="1"/>
          </p:cNvSpPr>
          <p:nvPr>
            <p:ph type="subTitle" idx="1"/>
          </p:nvPr>
        </p:nvSpPr>
        <p:spPr>
          <a:xfrm>
            <a:off x="-139725" y="1286809"/>
            <a:ext cx="5646339" cy="3666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" b="1"/>
              <a:t>Concept </a:t>
            </a:r>
            <a:r>
              <a:rPr lang="en" b="1" err="1"/>
              <a:t>Général</a:t>
            </a:r>
            <a:r>
              <a:rPr lang="en" b="1"/>
              <a:t> de PSO</a:t>
            </a:r>
            <a:r>
              <a:rPr lang="en" b="1">
                <a:solidFill>
                  <a:srgbClr val="1F3374"/>
                </a:solidFill>
              </a:rPr>
              <a:t> :</a:t>
            </a:r>
            <a:endParaRPr lang="fr-FR"/>
          </a:p>
          <a:p>
            <a:pPr lvl="1" algn="l"/>
            <a:r>
              <a:rPr lang="en">
                <a:solidFill>
                  <a:srgbClr val="1F3374"/>
                </a:solidFill>
              </a:rPr>
              <a:t>Technique </a:t>
            </a:r>
            <a:r>
              <a:rPr lang="en" err="1">
                <a:solidFill>
                  <a:srgbClr val="1F3374"/>
                </a:solidFill>
              </a:rPr>
              <a:t>d'optimisation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inspirée</a:t>
            </a:r>
            <a:r>
              <a:rPr lang="en">
                <a:solidFill>
                  <a:srgbClr val="1F3374"/>
                </a:solidFill>
              </a:rPr>
              <a:t> par la nature.</a:t>
            </a:r>
            <a:endParaRPr lang="en"/>
          </a:p>
          <a:p>
            <a:pPr lvl="1" algn="l"/>
            <a:endParaRPr lang="en">
              <a:solidFill>
                <a:srgbClr val="1F3374"/>
              </a:solidFill>
            </a:endParaRPr>
          </a:p>
          <a:p>
            <a:pPr lvl="1" algn="l"/>
            <a:r>
              <a:rPr lang="en" err="1">
                <a:solidFill>
                  <a:srgbClr val="1F3374"/>
                </a:solidFill>
              </a:rPr>
              <a:t>Simule</a:t>
            </a:r>
            <a:r>
              <a:rPr lang="en">
                <a:solidFill>
                  <a:srgbClr val="1F3374"/>
                </a:solidFill>
              </a:rPr>
              <a:t> le </a:t>
            </a:r>
            <a:r>
              <a:rPr lang="en" err="1">
                <a:solidFill>
                  <a:srgbClr val="1F3374"/>
                </a:solidFill>
              </a:rPr>
              <a:t>comportement</a:t>
            </a:r>
            <a:r>
              <a:rPr lang="en">
                <a:solidFill>
                  <a:srgbClr val="1F3374"/>
                </a:solidFill>
              </a:rPr>
              <a:t> social des </a:t>
            </a:r>
            <a:r>
              <a:rPr lang="en" err="1">
                <a:solidFill>
                  <a:srgbClr val="1F3374"/>
                </a:solidFill>
              </a:rPr>
              <a:t>oiseaux</a:t>
            </a:r>
            <a:r>
              <a:rPr lang="en">
                <a:solidFill>
                  <a:srgbClr val="1F3374"/>
                </a:solidFill>
              </a:rPr>
              <a:t> et des </a:t>
            </a:r>
            <a:r>
              <a:rPr lang="en" err="1">
                <a:solidFill>
                  <a:srgbClr val="1F3374"/>
                </a:solidFill>
              </a:rPr>
              <a:t>poissons</a:t>
            </a:r>
            <a:r>
              <a:rPr lang="en">
                <a:solidFill>
                  <a:srgbClr val="1F3374"/>
                </a:solidFill>
              </a:rPr>
              <a:t>.</a:t>
            </a:r>
            <a:endParaRPr lang="en"/>
          </a:p>
          <a:p>
            <a:pPr lvl="1" algn="l"/>
            <a:endParaRPr lang="en">
              <a:solidFill>
                <a:srgbClr val="1F3374"/>
              </a:solidFill>
            </a:endParaRPr>
          </a:p>
          <a:p>
            <a:pPr lvl="1" algn="l"/>
            <a:r>
              <a:rPr lang="en" err="1">
                <a:solidFill>
                  <a:srgbClr val="1F3374"/>
                </a:solidFill>
              </a:rPr>
              <a:t>Utilise</a:t>
            </a:r>
            <a:r>
              <a:rPr lang="en">
                <a:solidFill>
                  <a:srgbClr val="1F3374"/>
                </a:solidFill>
              </a:rPr>
              <a:t> un "</a:t>
            </a:r>
            <a:r>
              <a:rPr lang="en" err="1">
                <a:solidFill>
                  <a:srgbClr val="1F3374"/>
                </a:solidFill>
              </a:rPr>
              <a:t>essaim</a:t>
            </a:r>
            <a:r>
              <a:rPr lang="en">
                <a:solidFill>
                  <a:srgbClr val="1F3374"/>
                </a:solidFill>
              </a:rPr>
              <a:t>" de solutions </a:t>
            </a:r>
            <a:r>
              <a:rPr lang="en" err="1">
                <a:solidFill>
                  <a:srgbClr val="1F3374"/>
                </a:solidFill>
              </a:rPr>
              <a:t>potentielles</a:t>
            </a:r>
            <a:r>
              <a:rPr lang="en">
                <a:solidFill>
                  <a:srgbClr val="1F3374"/>
                </a:solidFill>
              </a:rPr>
              <a:t> pour explorer </a:t>
            </a:r>
            <a:r>
              <a:rPr lang="en" err="1"/>
              <a:t>l'espace</a:t>
            </a:r>
            <a:r>
              <a:rPr lang="en"/>
              <a:t> de recherche</a:t>
            </a:r>
            <a:r>
              <a:rPr lang="en">
                <a:solidFill>
                  <a:srgbClr val="1F3374"/>
                </a:solidFill>
              </a:rPr>
              <a:t>.</a:t>
            </a:r>
            <a:endParaRPr lang="en"/>
          </a:p>
          <a:p>
            <a:pPr>
              <a:lnSpc>
                <a:spcPct val="114999"/>
              </a:lnSpc>
            </a:pPr>
            <a:endParaRPr lang="en" b="1"/>
          </a:p>
          <a:p>
            <a:pPr>
              <a:lnSpc>
                <a:spcPct val="114999"/>
              </a:lnSpc>
            </a:pPr>
            <a:r>
              <a:rPr lang="en" b="1"/>
              <a:t>Application à la </a:t>
            </a:r>
            <a:r>
              <a:rPr lang="en" b="1" err="1"/>
              <a:t>Photovoltaïque</a:t>
            </a:r>
            <a:r>
              <a:rPr lang="en" b="1"/>
              <a:t> :</a:t>
            </a:r>
            <a:endParaRPr/>
          </a:p>
          <a:p>
            <a:pPr lvl="1" algn="l"/>
            <a:r>
              <a:rPr lang="fr-FR">
                <a:solidFill>
                  <a:srgbClr val="1F3374"/>
                </a:solidFill>
              </a:rPr>
              <a:t>Optimisation des paramètres des matériaux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fr-FR">
                <a:solidFill>
                  <a:srgbClr val="1F3374"/>
                </a:solidFill>
              </a:rPr>
              <a:t>photovoltaïques.</a:t>
            </a:r>
            <a:endParaRPr lang="fr-FR"/>
          </a:p>
          <a:p>
            <a:pPr lvl="1" algn="l"/>
            <a:endParaRPr lang="en">
              <a:solidFill>
                <a:srgbClr val="1F3374"/>
              </a:solidFill>
            </a:endParaRPr>
          </a:p>
          <a:p>
            <a:pPr lvl="1" algn="l"/>
            <a:r>
              <a:rPr lang="en">
                <a:solidFill>
                  <a:srgbClr val="1F3374"/>
                </a:solidFill>
              </a:rPr>
              <a:t>Objectif : Maximiser </a:t>
            </a:r>
            <a:r>
              <a:rPr lang="en" err="1">
                <a:solidFill>
                  <a:srgbClr val="1F3374"/>
                </a:solidFill>
              </a:rPr>
              <a:t>l'efficacité</a:t>
            </a:r>
            <a:r>
              <a:rPr lang="en">
                <a:solidFill>
                  <a:srgbClr val="1F3374"/>
                </a:solidFill>
              </a:rPr>
              <a:t> de conversion de </a:t>
            </a:r>
            <a:r>
              <a:rPr lang="en" err="1">
                <a:solidFill>
                  <a:srgbClr val="1F3374"/>
                </a:solidFill>
              </a:rPr>
              <a:t>l'énergie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solaire</a:t>
            </a:r>
            <a:r>
              <a:rPr lang="en">
                <a:solidFill>
                  <a:srgbClr val="1F3374"/>
                </a:solidFill>
              </a:rPr>
              <a:t>.</a:t>
            </a:r>
            <a:endParaRPr lang="en"/>
          </a:p>
          <a:p>
            <a:pPr lvl="1" algn="l"/>
            <a:endParaRPr lang="en">
              <a:solidFill>
                <a:srgbClr val="1F3374"/>
              </a:solidFill>
            </a:endParaRPr>
          </a:p>
          <a:p>
            <a:pPr lvl="1" algn="l"/>
            <a:r>
              <a:rPr lang="en">
                <a:solidFill>
                  <a:srgbClr val="1F3374"/>
                </a:solidFill>
              </a:rPr>
              <a:t>Importance </a:t>
            </a:r>
            <a:r>
              <a:rPr lang="en" err="1">
                <a:solidFill>
                  <a:srgbClr val="1F3374"/>
                </a:solidFill>
              </a:rPr>
              <a:t>cruciale</a:t>
            </a:r>
            <a:r>
              <a:rPr lang="en">
                <a:solidFill>
                  <a:srgbClr val="1F3374"/>
                </a:solidFill>
              </a:rPr>
              <a:t> pour la performance des cellules </a:t>
            </a:r>
            <a:r>
              <a:rPr lang="en" err="1">
                <a:solidFill>
                  <a:srgbClr val="1F3374"/>
                </a:solidFill>
              </a:rPr>
              <a:t>solaires</a:t>
            </a:r>
            <a:r>
              <a:rPr lang="en">
                <a:solidFill>
                  <a:srgbClr val="1F3374"/>
                </a:solidFill>
              </a:rPr>
              <a:t>.</a:t>
            </a:r>
            <a:endParaRPr lang="en"/>
          </a:p>
        </p:txBody>
      </p:sp>
      <p:pic>
        <p:nvPicPr>
          <p:cNvPr id="5" name="Image 4" descr="Particle swarm optimization - Wikipedia">
            <a:extLst>
              <a:ext uri="{FF2B5EF4-FFF2-40B4-BE49-F238E27FC236}">
                <a16:creationId xmlns:a16="http://schemas.microsoft.com/office/drawing/2014/main" id="{142CAC4F-30B0-4CB7-C9BF-E71F57CAD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591" y="1492411"/>
            <a:ext cx="3669174" cy="27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99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>
                <a:cs typeface="Calibri"/>
              </a:rPr>
              <a:t>Optimisation</a:t>
            </a:r>
            <a:r>
              <a:rPr lang="en">
                <a:cs typeface="Calibri"/>
              </a:rPr>
              <a:t> par </a:t>
            </a:r>
            <a:r>
              <a:rPr lang="en" err="1">
                <a:cs typeface="Calibri"/>
              </a:rPr>
              <a:t>Essaims</a:t>
            </a:r>
            <a:r>
              <a:rPr lang="en">
                <a:cs typeface="Calibri"/>
              </a:rPr>
              <a:t> </a:t>
            </a:r>
            <a:r>
              <a:rPr lang="en" err="1">
                <a:cs typeface="Calibri"/>
              </a:rPr>
              <a:t>Particulaires</a:t>
            </a:r>
            <a:r>
              <a:rPr lang="en">
                <a:cs typeface="Calibri"/>
              </a:rPr>
              <a:t> </a:t>
            </a:r>
            <a:endParaRPr lang="fr-FR"/>
          </a:p>
        </p:txBody>
      </p:sp>
      <p:sp>
        <p:nvSpPr>
          <p:cNvPr id="1651" name="Google Shape;1651;p37"/>
          <p:cNvSpPr txBox="1">
            <a:spLocks noGrp="1"/>
          </p:cNvSpPr>
          <p:nvPr>
            <p:ph type="subTitle" idx="1"/>
          </p:nvPr>
        </p:nvSpPr>
        <p:spPr>
          <a:xfrm>
            <a:off x="-168019" y="1107728"/>
            <a:ext cx="5646339" cy="399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" b="1" err="1"/>
              <a:t>Initialisation</a:t>
            </a:r>
            <a:r>
              <a:rPr lang="en" b="1"/>
              <a:t> </a:t>
            </a:r>
            <a:r>
              <a:rPr lang="en" b="1">
                <a:solidFill>
                  <a:srgbClr val="1F3374"/>
                </a:solidFill>
              </a:rPr>
              <a:t>:</a:t>
            </a:r>
            <a:endParaRPr lang="fr-FR"/>
          </a:p>
          <a:p>
            <a:pPr lvl="1" algn="l"/>
            <a:r>
              <a:rPr lang="en" err="1">
                <a:solidFill>
                  <a:srgbClr val="1F3374"/>
                </a:solidFill>
              </a:rPr>
              <a:t>L'essaim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est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initialisé</a:t>
            </a:r>
            <a:r>
              <a:rPr lang="en">
                <a:solidFill>
                  <a:srgbClr val="1F3374"/>
                </a:solidFill>
              </a:rPr>
              <a:t> avec des </a:t>
            </a:r>
            <a:r>
              <a:rPr lang="en" err="1">
                <a:solidFill>
                  <a:srgbClr val="1F3374"/>
                </a:solidFill>
              </a:rPr>
              <a:t>particules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aléatoirement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positionnées</a:t>
            </a:r>
            <a:r>
              <a:rPr lang="en">
                <a:solidFill>
                  <a:srgbClr val="1F3374"/>
                </a:solidFill>
              </a:rPr>
              <a:t>.</a:t>
            </a:r>
            <a:endParaRPr lang="en"/>
          </a:p>
          <a:p>
            <a:pPr lvl="1" algn="l"/>
            <a:r>
              <a:rPr lang="en" err="1">
                <a:solidFill>
                  <a:srgbClr val="1F3374"/>
                </a:solidFill>
              </a:rPr>
              <a:t>Chaque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particule</a:t>
            </a:r>
            <a:r>
              <a:rPr lang="en">
                <a:solidFill>
                  <a:srgbClr val="1F3374"/>
                </a:solidFill>
              </a:rPr>
              <a:t> a </a:t>
            </a:r>
            <a:r>
              <a:rPr lang="en" err="1">
                <a:solidFill>
                  <a:srgbClr val="1F3374"/>
                </a:solidFill>
              </a:rPr>
              <a:t>une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vitesse</a:t>
            </a:r>
            <a:r>
              <a:rPr lang="en">
                <a:solidFill>
                  <a:srgbClr val="1F3374"/>
                </a:solidFill>
              </a:rPr>
              <a:t> qui </a:t>
            </a:r>
            <a:r>
              <a:rPr lang="en" err="1">
                <a:solidFill>
                  <a:srgbClr val="1F3374"/>
                </a:solidFill>
              </a:rPr>
              <a:t>détermine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sa</a:t>
            </a:r>
            <a:r>
              <a:rPr lang="en">
                <a:solidFill>
                  <a:srgbClr val="1F3374"/>
                </a:solidFill>
              </a:rPr>
              <a:t> direction et distance </a:t>
            </a:r>
            <a:r>
              <a:rPr lang="en" err="1">
                <a:solidFill>
                  <a:srgbClr val="1F3374"/>
                </a:solidFill>
              </a:rPr>
              <a:t>parcourue</a:t>
            </a:r>
            <a:r>
              <a:rPr lang="en">
                <a:solidFill>
                  <a:srgbClr val="1F3374"/>
                </a:solidFill>
              </a:rPr>
              <a:t>.</a:t>
            </a:r>
            <a:endParaRPr lang="en"/>
          </a:p>
          <a:p>
            <a:pPr algn="l">
              <a:lnSpc>
                <a:spcPct val="114999"/>
              </a:lnSpc>
              <a:buClr>
                <a:srgbClr val="F05555"/>
              </a:buClr>
            </a:pPr>
            <a:r>
              <a:rPr lang="en" b="1" err="1"/>
              <a:t>Optimisation</a:t>
            </a:r>
            <a:r>
              <a:rPr lang="en" b="1"/>
              <a:t> :</a:t>
            </a:r>
            <a:endParaRPr lang="en"/>
          </a:p>
          <a:p>
            <a:pPr lvl="1" algn="l"/>
            <a:r>
              <a:rPr lang="en">
                <a:solidFill>
                  <a:srgbClr val="1F3374"/>
                </a:solidFill>
              </a:rPr>
              <a:t>Les </a:t>
            </a:r>
            <a:r>
              <a:rPr lang="en" err="1">
                <a:solidFill>
                  <a:srgbClr val="1F3374"/>
                </a:solidFill>
              </a:rPr>
              <a:t>particules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évaluent</a:t>
            </a:r>
            <a:r>
              <a:rPr lang="en">
                <a:solidFill>
                  <a:srgbClr val="1F3374"/>
                </a:solidFill>
              </a:rPr>
              <a:t> la </a:t>
            </a:r>
            <a:r>
              <a:rPr lang="en" err="1">
                <a:solidFill>
                  <a:srgbClr val="1F3374"/>
                </a:solidFill>
              </a:rPr>
              <a:t>qualité</a:t>
            </a:r>
            <a:r>
              <a:rPr lang="en">
                <a:solidFill>
                  <a:srgbClr val="1F3374"/>
                </a:solidFill>
              </a:rPr>
              <a:t> de </a:t>
            </a:r>
            <a:r>
              <a:rPr lang="en" err="1">
                <a:solidFill>
                  <a:srgbClr val="1F3374"/>
                </a:solidFill>
              </a:rPr>
              <a:t>leur</a:t>
            </a:r>
            <a:r>
              <a:rPr lang="en">
                <a:solidFill>
                  <a:srgbClr val="1F3374"/>
                </a:solidFill>
              </a:rPr>
              <a:t> position via </a:t>
            </a:r>
            <a:r>
              <a:rPr lang="en" err="1">
                <a:solidFill>
                  <a:srgbClr val="1F3374"/>
                </a:solidFill>
              </a:rPr>
              <a:t>une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fonction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objectif</a:t>
            </a:r>
            <a:r>
              <a:rPr lang="en">
                <a:solidFill>
                  <a:srgbClr val="1F3374"/>
                </a:solidFill>
              </a:rPr>
              <a:t>.</a:t>
            </a:r>
            <a:endParaRPr lang="en"/>
          </a:p>
          <a:p>
            <a:pPr lvl="1" algn="l"/>
            <a:r>
              <a:rPr lang="en" err="1"/>
              <a:t>Ajustement</a:t>
            </a:r>
            <a:r>
              <a:rPr lang="en"/>
              <a:t> de la </a:t>
            </a:r>
            <a:r>
              <a:rPr lang="en" err="1">
                <a:solidFill>
                  <a:srgbClr val="1F3374"/>
                </a:solidFill>
              </a:rPr>
              <a:t>vitesse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basé</a:t>
            </a:r>
            <a:r>
              <a:rPr lang="en">
                <a:solidFill>
                  <a:srgbClr val="1F3374"/>
                </a:solidFill>
              </a:rPr>
              <a:t> sur la </a:t>
            </a:r>
            <a:r>
              <a:rPr lang="en" err="1">
                <a:solidFill>
                  <a:srgbClr val="1F3374"/>
                </a:solidFill>
              </a:rPr>
              <a:t>meilleure</a:t>
            </a:r>
            <a:r>
              <a:rPr lang="en">
                <a:solidFill>
                  <a:srgbClr val="1F3374"/>
                </a:solidFill>
              </a:rPr>
              <a:t> position </a:t>
            </a:r>
            <a:r>
              <a:rPr lang="en" err="1">
                <a:solidFill>
                  <a:srgbClr val="1F3374"/>
                </a:solidFill>
              </a:rPr>
              <a:t>personnelle</a:t>
            </a:r>
            <a:r>
              <a:rPr lang="en">
                <a:solidFill>
                  <a:srgbClr val="1F3374"/>
                </a:solidFill>
              </a:rPr>
              <a:t> et </a:t>
            </a:r>
            <a:r>
              <a:rPr lang="en" err="1">
                <a:solidFill>
                  <a:srgbClr val="1F3374"/>
                </a:solidFill>
              </a:rPr>
              <a:t>celle</a:t>
            </a:r>
            <a:r>
              <a:rPr lang="en">
                <a:solidFill>
                  <a:srgbClr val="1F3374"/>
                </a:solidFill>
              </a:rPr>
              <a:t> de </a:t>
            </a:r>
            <a:r>
              <a:rPr lang="en" err="1">
                <a:solidFill>
                  <a:srgbClr val="1F3374"/>
                </a:solidFill>
              </a:rPr>
              <a:t>l'essaim</a:t>
            </a:r>
            <a:r>
              <a:rPr lang="en">
                <a:solidFill>
                  <a:srgbClr val="1F3374"/>
                </a:solidFill>
              </a:rPr>
              <a:t>.</a:t>
            </a:r>
            <a:endParaRPr lang="en"/>
          </a:p>
          <a:p>
            <a:pPr lvl="1" algn="l"/>
            <a:r>
              <a:rPr lang="en" err="1">
                <a:solidFill>
                  <a:srgbClr val="1F3374"/>
                </a:solidFill>
              </a:rPr>
              <a:t>Mouvement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vers</a:t>
            </a:r>
            <a:r>
              <a:rPr lang="en">
                <a:solidFill>
                  <a:srgbClr val="1F3374"/>
                </a:solidFill>
              </a:rPr>
              <a:t> des </a:t>
            </a:r>
            <a:r>
              <a:rPr lang="en" err="1">
                <a:solidFill>
                  <a:srgbClr val="1F3374"/>
                </a:solidFill>
              </a:rPr>
              <a:t>régions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prometteuses</a:t>
            </a:r>
            <a:r>
              <a:rPr lang="en">
                <a:solidFill>
                  <a:srgbClr val="1F3374"/>
                </a:solidFill>
              </a:rPr>
              <a:t> de </a:t>
            </a:r>
            <a:r>
              <a:rPr lang="en" err="1">
                <a:solidFill>
                  <a:srgbClr val="1F3374"/>
                </a:solidFill>
              </a:rPr>
              <a:t>l'espace</a:t>
            </a:r>
            <a:r>
              <a:rPr lang="en">
                <a:solidFill>
                  <a:srgbClr val="1F3374"/>
                </a:solidFill>
              </a:rPr>
              <a:t> de recherche.</a:t>
            </a:r>
            <a:endParaRPr lang="en"/>
          </a:p>
          <a:p>
            <a:pPr>
              <a:lnSpc>
                <a:spcPct val="114999"/>
              </a:lnSpc>
            </a:pPr>
            <a:r>
              <a:rPr lang="en" b="1">
                <a:solidFill>
                  <a:srgbClr val="1F3374"/>
                </a:solidFill>
              </a:rPr>
              <a:t>Convergence </a:t>
            </a:r>
            <a:r>
              <a:rPr lang="en" b="1"/>
              <a:t>:</a:t>
            </a:r>
            <a:endParaRPr/>
          </a:p>
          <a:p>
            <a:pPr lvl="1" algn="l"/>
            <a:r>
              <a:rPr lang="en" err="1">
                <a:solidFill>
                  <a:srgbClr val="1F3374"/>
                </a:solidFill>
              </a:rPr>
              <a:t>Répétition</a:t>
            </a:r>
            <a:r>
              <a:rPr lang="en">
                <a:solidFill>
                  <a:srgbClr val="1F3374"/>
                </a:solidFill>
              </a:rPr>
              <a:t> du processus </a:t>
            </a:r>
            <a:r>
              <a:rPr lang="en" err="1">
                <a:solidFill>
                  <a:srgbClr val="1F3374"/>
                </a:solidFill>
              </a:rPr>
              <a:t>jusqu'à</a:t>
            </a:r>
            <a:r>
              <a:rPr lang="en">
                <a:solidFill>
                  <a:srgbClr val="1F3374"/>
                </a:solidFill>
              </a:rPr>
              <a:t> satisfaction d'un </a:t>
            </a:r>
            <a:r>
              <a:rPr lang="en" err="1">
                <a:solidFill>
                  <a:srgbClr val="1F3374"/>
                </a:solidFill>
              </a:rPr>
              <a:t>critère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d'arrêt</a:t>
            </a:r>
            <a:r>
              <a:rPr lang="en">
                <a:solidFill>
                  <a:srgbClr val="1F3374"/>
                </a:solidFill>
              </a:rPr>
              <a:t>.</a:t>
            </a:r>
            <a:endParaRPr lang="en"/>
          </a:p>
          <a:p>
            <a:pPr lvl="1" algn="l"/>
            <a:r>
              <a:rPr lang="en" err="1">
                <a:solidFill>
                  <a:srgbClr val="1F3374"/>
                </a:solidFill>
              </a:rPr>
              <a:t>Approche</a:t>
            </a:r>
            <a:r>
              <a:rPr lang="en">
                <a:solidFill>
                  <a:srgbClr val="1F3374"/>
                </a:solidFill>
              </a:rPr>
              <a:t> progressive de la solution </a:t>
            </a:r>
            <a:r>
              <a:rPr lang="en" err="1">
                <a:solidFill>
                  <a:srgbClr val="1F3374"/>
                </a:solidFill>
              </a:rPr>
              <a:t>optimale</a:t>
            </a:r>
            <a:r>
              <a:rPr lang="en">
                <a:solidFill>
                  <a:srgbClr val="1F3374"/>
                </a:solidFill>
              </a:rPr>
              <a:t>, </a:t>
            </a:r>
            <a:r>
              <a:rPr lang="en" err="1">
                <a:solidFill>
                  <a:srgbClr val="1F3374"/>
                </a:solidFill>
              </a:rPr>
              <a:t>basée</a:t>
            </a:r>
            <a:r>
              <a:rPr lang="en">
                <a:solidFill>
                  <a:srgbClr val="1F3374"/>
                </a:solidFill>
              </a:rPr>
              <a:t> sur </a:t>
            </a:r>
            <a:r>
              <a:rPr lang="en" err="1">
                <a:solidFill>
                  <a:srgbClr val="1F3374"/>
                </a:solidFill>
              </a:rPr>
              <a:t>l'efficacité</a:t>
            </a:r>
            <a:r>
              <a:rPr lang="en">
                <a:solidFill>
                  <a:srgbClr val="1F3374"/>
                </a:solidFill>
              </a:rPr>
              <a:t> des </a:t>
            </a:r>
            <a:r>
              <a:rPr lang="en" err="1">
                <a:solidFill>
                  <a:srgbClr val="1F3374"/>
                </a:solidFill>
              </a:rPr>
              <a:t>panneaux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solaires</a:t>
            </a:r>
            <a:r>
              <a:rPr lang="en">
                <a:solidFill>
                  <a:srgbClr val="1F3374"/>
                </a:solidFill>
              </a:rPr>
              <a:t>.</a:t>
            </a:r>
            <a:endParaRPr lang="en"/>
          </a:p>
          <a:p>
            <a:pPr marL="139700" indent="0" algn="l">
              <a:lnSpc>
                <a:spcPct val="114999"/>
              </a:lnSpc>
              <a:buClr>
                <a:srgbClr val="F05555"/>
              </a:buClr>
              <a:buNone/>
            </a:pPr>
            <a:br>
              <a:rPr lang="en-US"/>
            </a:br>
            <a:endParaRPr lang="en-US"/>
          </a:p>
        </p:txBody>
      </p:sp>
      <p:pic>
        <p:nvPicPr>
          <p:cNvPr id="2" name="Image 1" descr="Une image contenant Graphique, capture d’écran, art&#10;&#10;Description générée automatiquement">
            <a:extLst>
              <a:ext uri="{FF2B5EF4-FFF2-40B4-BE49-F238E27FC236}">
                <a16:creationId xmlns:a16="http://schemas.microsoft.com/office/drawing/2014/main" id="{D0DBFE32-8E08-FE5D-97BC-172F4883C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335" y="1535093"/>
            <a:ext cx="3680749" cy="27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8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>
                <a:cs typeface="Calibri"/>
              </a:rPr>
              <a:t>Optimisation</a:t>
            </a:r>
            <a:r>
              <a:rPr lang="en">
                <a:cs typeface="Calibri"/>
              </a:rPr>
              <a:t> par </a:t>
            </a:r>
            <a:r>
              <a:rPr lang="en" err="1">
                <a:cs typeface="Calibri"/>
              </a:rPr>
              <a:t>Essaims</a:t>
            </a:r>
            <a:r>
              <a:rPr lang="en">
                <a:cs typeface="Calibri"/>
              </a:rPr>
              <a:t> </a:t>
            </a:r>
            <a:r>
              <a:rPr lang="en" err="1">
                <a:cs typeface="Calibri"/>
              </a:rPr>
              <a:t>Particulaires</a:t>
            </a:r>
            <a:r>
              <a:rPr lang="en">
                <a:cs typeface="Calibri"/>
              </a:rPr>
              <a:t> </a:t>
            </a:r>
            <a:endParaRPr lang="fr-FR"/>
          </a:p>
        </p:txBody>
      </p:sp>
      <p:sp>
        <p:nvSpPr>
          <p:cNvPr id="1651" name="Google Shape;1651;p37"/>
          <p:cNvSpPr txBox="1">
            <a:spLocks noGrp="1"/>
          </p:cNvSpPr>
          <p:nvPr>
            <p:ph type="subTitle" idx="1"/>
          </p:nvPr>
        </p:nvSpPr>
        <p:spPr>
          <a:xfrm>
            <a:off x="-161639" y="1065662"/>
            <a:ext cx="5646339" cy="399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" b="1"/>
              <a:t>Configuration de </a:t>
            </a:r>
            <a:r>
              <a:rPr lang="en" b="1" err="1"/>
              <a:t>l'Essaim</a:t>
            </a:r>
            <a:r>
              <a:rPr lang="en" b="1"/>
              <a:t> </a:t>
            </a:r>
            <a:r>
              <a:rPr lang="en" b="1">
                <a:solidFill>
                  <a:srgbClr val="1F3374"/>
                </a:solidFill>
              </a:rPr>
              <a:t>:</a:t>
            </a:r>
            <a:endParaRPr lang="fr-FR"/>
          </a:p>
          <a:p>
            <a:pPr lvl="1" algn="l"/>
            <a:r>
              <a:rPr lang="en">
                <a:solidFill>
                  <a:srgbClr val="1F3374"/>
                </a:solidFill>
              </a:rPr>
              <a:t>Taille de </a:t>
            </a:r>
            <a:r>
              <a:rPr lang="en" err="1">
                <a:solidFill>
                  <a:srgbClr val="1F3374"/>
                </a:solidFill>
              </a:rPr>
              <a:t>l'essaim</a:t>
            </a:r>
            <a:r>
              <a:rPr lang="en">
                <a:solidFill>
                  <a:srgbClr val="1F3374"/>
                </a:solidFill>
              </a:rPr>
              <a:t> : 50 </a:t>
            </a:r>
            <a:r>
              <a:rPr lang="en" err="1">
                <a:solidFill>
                  <a:srgbClr val="1F3374"/>
                </a:solidFill>
              </a:rPr>
              <a:t>particules</a:t>
            </a:r>
            <a:r>
              <a:rPr lang="en">
                <a:solidFill>
                  <a:srgbClr val="1F3374"/>
                </a:solidFill>
              </a:rPr>
              <a:t>, un </a:t>
            </a:r>
            <a:r>
              <a:rPr lang="en" err="1">
                <a:solidFill>
                  <a:srgbClr val="1F3374"/>
                </a:solidFill>
              </a:rPr>
              <a:t>équilibre</a:t>
            </a:r>
            <a:endParaRPr lang="en" err="1"/>
          </a:p>
          <a:p>
            <a:pPr lvl="1" algn="l"/>
            <a:r>
              <a:rPr lang="en">
                <a:solidFill>
                  <a:srgbClr val="1F3374"/>
                </a:solidFill>
              </a:rPr>
              <a:t>Objectif : Explorer </a:t>
            </a:r>
            <a:r>
              <a:rPr lang="en" err="1">
                <a:solidFill>
                  <a:srgbClr val="1F3374"/>
                </a:solidFill>
              </a:rPr>
              <a:t>efficacement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l'espace</a:t>
            </a:r>
            <a:r>
              <a:rPr lang="en">
                <a:solidFill>
                  <a:srgbClr val="1F3374"/>
                </a:solidFill>
              </a:rPr>
              <a:t> de recherche tout </a:t>
            </a:r>
            <a:r>
              <a:rPr lang="en" err="1">
                <a:solidFill>
                  <a:srgbClr val="1F3374"/>
                </a:solidFill>
              </a:rPr>
              <a:t>en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restant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/>
              <a:t>gérable</a:t>
            </a:r>
            <a:r>
              <a:rPr lang="en">
                <a:solidFill>
                  <a:srgbClr val="1F3374"/>
                </a:solidFill>
              </a:rPr>
              <a:t>.</a:t>
            </a:r>
            <a:endParaRPr lang="en"/>
          </a:p>
          <a:p>
            <a:pPr>
              <a:lnSpc>
                <a:spcPct val="114999"/>
              </a:lnSpc>
              <a:buClr>
                <a:srgbClr val="F05555"/>
              </a:buClr>
            </a:pPr>
            <a:r>
              <a:rPr lang="en" b="1" err="1"/>
              <a:t>Itérations</a:t>
            </a:r>
            <a:r>
              <a:rPr lang="en" b="1"/>
              <a:t> :</a:t>
            </a:r>
            <a:endParaRPr lang="en"/>
          </a:p>
          <a:p>
            <a:pPr lvl="1" algn="l"/>
            <a:r>
              <a:rPr lang="en">
                <a:solidFill>
                  <a:srgbClr val="1F3374"/>
                </a:solidFill>
              </a:rPr>
              <a:t>Nombre </a:t>
            </a:r>
            <a:r>
              <a:rPr lang="en" err="1">
                <a:solidFill>
                  <a:srgbClr val="1F3374"/>
                </a:solidFill>
              </a:rPr>
              <a:t>d'itérations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limité</a:t>
            </a:r>
            <a:r>
              <a:rPr lang="en">
                <a:solidFill>
                  <a:srgbClr val="1F3374"/>
                </a:solidFill>
              </a:rPr>
              <a:t> à 40 pour </a:t>
            </a:r>
            <a:r>
              <a:rPr lang="en" err="1">
                <a:solidFill>
                  <a:srgbClr val="1F3374"/>
                </a:solidFill>
              </a:rPr>
              <a:t>une</a:t>
            </a:r>
            <a:r>
              <a:rPr lang="en">
                <a:solidFill>
                  <a:srgbClr val="1F3374"/>
                </a:solidFill>
              </a:rPr>
              <a:t> convergence </a:t>
            </a:r>
            <a:r>
              <a:rPr lang="en" err="1">
                <a:solidFill>
                  <a:srgbClr val="1F3374"/>
                </a:solidFill>
              </a:rPr>
              <a:t>optimale</a:t>
            </a:r>
            <a:r>
              <a:rPr lang="en">
                <a:solidFill>
                  <a:srgbClr val="1F3374"/>
                </a:solidFill>
              </a:rPr>
              <a:t> sans prolonger la simulation.</a:t>
            </a:r>
            <a:endParaRPr lang="en"/>
          </a:p>
          <a:p>
            <a:pPr>
              <a:lnSpc>
                <a:spcPct val="114999"/>
              </a:lnSpc>
              <a:buClr>
                <a:srgbClr val="F05555"/>
              </a:buClr>
            </a:pPr>
            <a:r>
              <a:rPr lang="en" b="1"/>
              <a:t>Bornes des </a:t>
            </a:r>
            <a:r>
              <a:rPr lang="en" b="1" err="1"/>
              <a:t>Paramètres</a:t>
            </a:r>
            <a:r>
              <a:rPr lang="en" b="1"/>
              <a:t> :</a:t>
            </a:r>
            <a:endParaRPr lang="en"/>
          </a:p>
          <a:p>
            <a:pPr lvl="1" algn="l"/>
            <a:r>
              <a:rPr lang="en" err="1"/>
              <a:t>Sélection</a:t>
            </a:r>
            <a:r>
              <a:rPr lang="en"/>
              <a:t> </a:t>
            </a:r>
            <a:r>
              <a:rPr lang="en" err="1"/>
              <a:t>basée</a:t>
            </a:r>
            <a:r>
              <a:rPr lang="en"/>
              <a:t> </a:t>
            </a:r>
            <a:r>
              <a:rPr lang="en">
                <a:solidFill>
                  <a:srgbClr val="1F3374"/>
                </a:solidFill>
              </a:rPr>
              <a:t>sur les </a:t>
            </a:r>
            <a:r>
              <a:rPr lang="en" err="1">
                <a:solidFill>
                  <a:srgbClr val="1F3374"/>
                </a:solidFill>
              </a:rPr>
              <a:t>contraintes</a:t>
            </a:r>
            <a:r>
              <a:rPr lang="en">
                <a:solidFill>
                  <a:srgbClr val="1F3374"/>
                </a:solidFill>
              </a:rPr>
              <a:t> physiques et </a:t>
            </a:r>
            <a:r>
              <a:rPr lang="en" err="1">
                <a:solidFill>
                  <a:srgbClr val="1F3374"/>
                </a:solidFill>
              </a:rPr>
              <a:t>chimiques</a:t>
            </a:r>
            <a:r>
              <a:rPr lang="en">
                <a:solidFill>
                  <a:srgbClr val="1F3374"/>
                </a:solidFill>
              </a:rPr>
              <a:t> des </a:t>
            </a:r>
            <a:r>
              <a:rPr lang="en" err="1">
                <a:solidFill>
                  <a:srgbClr val="1F3374"/>
                </a:solidFill>
              </a:rPr>
              <a:t>matériaux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photovoltaïques</a:t>
            </a:r>
            <a:r>
              <a:rPr lang="en">
                <a:solidFill>
                  <a:srgbClr val="1F3374"/>
                </a:solidFill>
              </a:rPr>
              <a:t>.</a:t>
            </a:r>
            <a:endParaRPr lang="en"/>
          </a:p>
          <a:p>
            <a:pPr lvl="1" algn="l"/>
            <a:r>
              <a:rPr lang="en" err="1">
                <a:solidFill>
                  <a:srgbClr val="1F3374"/>
                </a:solidFill>
              </a:rPr>
              <a:t>Uniformité</a:t>
            </a:r>
            <a:r>
              <a:rPr lang="en">
                <a:solidFill>
                  <a:srgbClr val="1F3374"/>
                </a:solidFill>
              </a:rPr>
              <a:t> des </a:t>
            </a:r>
            <a:r>
              <a:rPr lang="en" err="1">
                <a:solidFill>
                  <a:srgbClr val="1F3374"/>
                </a:solidFill>
              </a:rPr>
              <a:t>bornes</a:t>
            </a:r>
            <a:r>
              <a:rPr lang="en">
                <a:solidFill>
                  <a:srgbClr val="1F3374"/>
                </a:solidFill>
              </a:rPr>
              <a:t> pour </a:t>
            </a:r>
            <a:r>
              <a:rPr lang="en" err="1">
                <a:solidFill>
                  <a:srgbClr val="1F3374"/>
                </a:solidFill>
              </a:rPr>
              <a:t>tous</a:t>
            </a:r>
            <a:r>
              <a:rPr lang="en">
                <a:solidFill>
                  <a:srgbClr val="1F3374"/>
                </a:solidFill>
              </a:rPr>
              <a:t> les </a:t>
            </a:r>
            <a:r>
              <a:rPr lang="en" err="1">
                <a:solidFill>
                  <a:srgbClr val="1F3374"/>
                </a:solidFill>
              </a:rPr>
              <a:t>algorithmes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testés</a:t>
            </a:r>
            <a:r>
              <a:rPr lang="en">
                <a:solidFill>
                  <a:srgbClr val="1F3374"/>
                </a:solidFill>
              </a:rPr>
              <a:t>.</a:t>
            </a:r>
            <a:endParaRPr lang="en"/>
          </a:p>
          <a:p>
            <a:pPr>
              <a:lnSpc>
                <a:spcPct val="114999"/>
              </a:lnSpc>
            </a:pPr>
            <a:r>
              <a:rPr lang="en" b="1" err="1">
                <a:solidFill>
                  <a:srgbClr val="1F3374"/>
                </a:solidFill>
              </a:rPr>
              <a:t>Hyperparamètres</a:t>
            </a:r>
            <a:r>
              <a:rPr lang="en" b="1">
                <a:solidFill>
                  <a:srgbClr val="1F3374"/>
                </a:solidFill>
              </a:rPr>
              <a:t> </a:t>
            </a:r>
            <a:r>
              <a:rPr lang="en" b="1"/>
              <a:t>:</a:t>
            </a:r>
            <a:endParaRPr/>
          </a:p>
          <a:p>
            <a:pPr lvl="1" algn="l"/>
            <a:r>
              <a:rPr lang="en" err="1">
                <a:solidFill>
                  <a:srgbClr val="1F3374"/>
                </a:solidFill>
              </a:rPr>
              <a:t>Réglage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basé</a:t>
            </a:r>
            <a:r>
              <a:rPr lang="en">
                <a:solidFill>
                  <a:srgbClr val="1F3374"/>
                </a:solidFill>
              </a:rPr>
              <a:t> sur des </a:t>
            </a:r>
            <a:r>
              <a:rPr lang="en" err="1">
                <a:solidFill>
                  <a:srgbClr val="1F3374"/>
                </a:solidFill>
              </a:rPr>
              <a:t>valeurs</a:t>
            </a:r>
            <a:r>
              <a:rPr lang="en">
                <a:solidFill>
                  <a:srgbClr val="1F3374"/>
                </a:solidFill>
              </a:rPr>
              <a:t> standards </a:t>
            </a:r>
            <a:r>
              <a:rPr lang="en" err="1">
                <a:solidFill>
                  <a:srgbClr val="1F3374"/>
                </a:solidFill>
              </a:rPr>
              <a:t>recommandées</a:t>
            </a:r>
            <a:r>
              <a:rPr lang="en">
                <a:solidFill>
                  <a:srgbClr val="1F3374"/>
                </a:solidFill>
              </a:rPr>
              <a:t> pour </a:t>
            </a:r>
            <a:r>
              <a:rPr lang="en" err="1">
                <a:solidFill>
                  <a:srgbClr val="1F3374"/>
                </a:solidFill>
              </a:rPr>
              <a:t>une</a:t>
            </a:r>
            <a:r>
              <a:rPr lang="en">
                <a:solidFill>
                  <a:srgbClr val="1F3374"/>
                </a:solidFill>
              </a:rPr>
              <a:t> convergence stable.</a:t>
            </a:r>
            <a:endParaRPr lang="en"/>
          </a:p>
          <a:p>
            <a:pPr lvl="1" algn="l"/>
            <a:r>
              <a:rPr lang="en" err="1">
                <a:solidFill>
                  <a:srgbClr val="1F3374"/>
                </a:solidFill>
              </a:rPr>
              <a:t>Inclut</a:t>
            </a:r>
            <a:r>
              <a:rPr lang="en">
                <a:solidFill>
                  <a:srgbClr val="1F3374"/>
                </a:solidFill>
              </a:rPr>
              <a:t> la </a:t>
            </a:r>
            <a:r>
              <a:rPr lang="en" err="1">
                <a:solidFill>
                  <a:srgbClr val="1F3374"/>
                </a:solidFill>
              </a:rPr>
              <a:t>vitesse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maximale</a:t>
            </a:r>
            <a:r>
              <a:rPr lang="en">
                <a:solidFill>
                  <a:srgbClr val="1F3374"/>
                </a:solidFill>
              </a:rPr>
              <a:t> des </a:t>
            </a:r>
            <a:r>
              <a:rPr lang="en" err="1">
                <a:solidFill>
                  <a:srgbClr val="1F3374"/>
                </a:solidFill>
              </a:rPr>
              <a:t>particules</a:t>
            </a:r>
            <a:r>
              <a:rPr lang="en">
                <a:solidFill>
                  <a:srgbClr val="1F3374"/>
                </a:solidFill>
              </a:rPr>
              <a:t> et les coefficients </a:t>
            </a:r>
            <a:r>
              <a:rPr lang="en" err="1">
                <a:solidFill>
                  <a:srgbClr val="1F3374"/>
                </a:solidFill>
              </a:rPr>
              <a:t>d'accélération</a:t>
            </a:r>
            <a:r>
              <a:rPr lang="en">
                <a:solidFill>
                  <a:srgbClr val="1F3374"/>
                </a:solidFill>
              </a:rPr>
              <a:t>.</a:t>
            </a:r>
            <a:endParaRPr lang="en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C1E13837-CCB3-BBFD-2490-DF970503D2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359983"/>
              </p:ext>
            </p:extLst>
          </p:nvPr>
        </p:nvGraphicFramePr>
        <p:xfrm>
          <a:off x="5454569" y="1605987"/>
          <a:ext cx="3628082" cy="2292662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778290">
                  <a:extLst>
                    <a:ext uri="{9D8B030D-6E8A-4147-A177-3AD203B41FA5}">
                      <a16:colId xmlns:a16="http://schemas.microsoft.com/office/drawing/2014/main" val="802424702"/>
                    </a:ext>
                  </a:extLst>
                </a:gridCol>
                <a:gridCol w="2137485">
                  <a:extLst>
                    <a:ext uri="{9D8B030D-6E8A-4147-A177-3AD203B41FA5}">
                      <a16:colId xmlns:a16="http://schemas.microsoft.com/office/drawing/2014/main" val="689520536"/>
                    </a:ext>
                  </a:extLst>
                </a:gridCol>
                <a:gridCol w="712307">
                  <a:extLst>
                    <a:ext uri="{9D8B030D-6E8A-4147-A177-3AD203B41FA5}">
                      <a16:colId xmlns:a16="http://schemas.microsoft.com/office/drawing/2014/main" val="2206879189"/>
                    </a:ext>
                  </a:extLst>
                </a:gridCol>
              </a:tblGrid>
              <a:tr h="187507">
                <a:tc>
                  <a:txBody>
                    <a:bodyPr/>
                    <a:lstStyle/>
                    <a:p>
                      <a:r>
                        <a:rPr lang="fr-FR" sz="1000">
                          <a:effectLst/>
                        </a:rPr>
                        <a:t>Paramètre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 sz="1000">
                          <a:effectLst/>
                        </a:rPr>
                        <a:t>Description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effectLst/>
                        </a:rPr>
                        <a:t>Valeur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7509872"/>
                  </a:ext>
                </a:extLst>
              </a:tr>
              <a:tr h="187507">
                <a:tc>
                  <a:txBody>
                    <a:bodyPr/>
                    <a:lstStyle/>
                    <a:p>
                      <a:r>
                        <a:rPr lang="fr-FR" sz="1000" err="1">
                          <a:effectLst/>
                        </a:rPr>
                        <a:t>swarmsize</a:t>
                      </a:r>
                      <a:endParaRPr lang="fr-FR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 sz="1000">
                          <a:effectLst/>
                        </a:rPr>
                        <a:t>Taille de l'essaim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effectLst/>
                        </a:rPr>
                        <a:t>50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1934775"/>
                  </a:ext>
                </a:extLst>
              </a:tr>
              <a:tr h="187507">
                <a:tc>
                  <a:txBody>
                    <a:bodyPr/>
                    <a:lstStyle/>
                    <a:p>
                      <a:r>
                        <a:rPr lang="fr-FR" sz="1000" err="1">
                          <a:effectLst/>
                        </a:rPr>
                        <a:t>maxiter</a:t>
                      </a:r>
                      <a:endParaRPr lang="fr-FR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 sz="1000">
                          <a:effectLst/>
                        </a:rPr>
                        <a:t>Nombre maximal d'itérations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effectLst/>
                        </a:rPr>
                        <a:t>40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2709244"/>
                  </a:ext>
                </a:extLst>
              </a:tr>
              <a:tr h="263523">
                <a:tc>
                  <a:txBody>
                    <a:bodyPr/>
                    <a:lstStyle/>
                    <a:p>
                      <a:r>
                        <a:rPr lang="fr-FR" sz="1000" err="1">
                          <a:effectLst/>
                        </a:rPr>
                        <a:t>minfunc</a:t>
                      </a:r>
                      <a:endParaRPr lang="fr-FR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 sz="1000">
                          <a:effectLst/>
                        </a:rPr>
                        <a:t>Seuil de la fonction objectif pour arrêter l'optimisation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effectLst/>
                        </a:rPr>
                        <a:t>-1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8722731"/>
                  </a:ext>
                </a:extLst>
              </a:tr>
              <a:tr h="263523">
                <a:tc>
                  <a:txBody>
                    <a:bodyPr/>
                    <a:lstStyle/>
                    <a:p>
                      <a:r>
                        <a:rPr lang="fr-FR" sz="1000" err="1">
                          <a:effectLst/>
                        </a:rPr>
                        <a:t>minstep</a:t>
                      </a:r>
                      <a:endParaRPr lang="fr-FR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 sz="1000">
                          <a:effectLst/>
                        </a:rPr>
                        <a:t>Taille de pas minimale pour arrêter l'optimisation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effectLst/>
                        </a:rPr>
                        <a:t>1.00E-08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7961926"/>
                  </a:ext>
                </a:extLst>
              </a:tr>
              <a:tr h="263523">
                <a:tc>
                  <a:txBody>
                    <a:bodyPr/>
                    <a:lstStyle/>
                    <a:p>
                      <a:r>
                        <a:rPr lang="fr-FR" sz="1000">
                          <a:effectLst/>
                        </a:rPr>
                        <a:t>lb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 sz="1000">
                          <a:effectLst/>
                        </a:rPr>
                        <a:t>Limites inférieures des paramètres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effectLst/>
                        </a:rPr>
                        <a:t>Voir ci-dessous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8479665"/>
                  </a:ext>
                </a:extLst>
              </a:tr>
              <a:tr h="281990">
                <a:tc>
                  <a:txBody>
                    <a:bodyPr/>
                    <a:lstStyle/>
                    <a:p>
                      <a:r>
                        <a:rPr lang="fr-FR" sz="1000" err="1">
                          <a:effectLst/>
                        </a:rPr>
                        <a:t>ub</a:t>
                      </a:r>
                      <a:endParaRPr lang="fr-FR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 sz="1000">
                          <a:effectLst/>
                        </a:rPr>
                        <a:t>Limites supérieures des paramètres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effectLst/>
                        </a:rPr>
                        <a:t>Voir ci-dessous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0887144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r>
                        <a:rPr lang="fr-FR" sz="1000">
                          <a:effectLst/>
                        </a:rPr>
                        <a:t>objective_</a:t>
                      </a:r>
                    </a:p>
                    <a:p>
                      <a:pPr lvl="0">
                        <a:buNone/>
                      </a:pPr>
                      <a:r>
                        <a:rPr lang="fr-FR" sz="1000" err="1">
                          <a:effectLst/>
                        </a:rPr>
                        <a:t>function</a:t>
                      </a:r>
                      <a:endParaRPr lang="fr-FR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 sz="1000">
                          <a:effectLst/>
                        </a:rPr>
                        <a:t>Fonction objectif de l'optimisation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fr-FR" sz="800">
                          <a:effectLst/>
                        </a:rPr>
                        <a:t>Calcule l'opposé de la puissance maximale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7214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672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>
                <a:cs typeface="Calibri"/>
              </a:rPr>
              <a:t>Optimisation</a:t>
            </a:r>
            <a:r>
              <a:rPr lang="en">
                <a:cs typeface="Calibri"/>
              </a:rPr>
              <a:t> par </a:t>
            </a:r>
            <a:r>
              <a:rPr lang="en" err="1">
                <a:cs typeface="Calibri"/>
              </a:rPr>
              <a:t>Essaims</a:t>
            </a:r>
            <a:r>
              <a:rPr lang="en">
                <a:cs typeface="Calibri"/>
              </a:rPr>
              <a:t> </a:t>
            </a:r>
            <a:r>
              <a:rPr lang="en" err="1">
                <a:cs typeface="Calibri"/>
              </a:rPr>
              <a:t>Particulaires</a:t>
            </a:r>
            <a:r>
              <a:rPr lang="en">
                <a:cs typeface="Calibri"/>
              </a:rPr>
              <a:t> </a:t>
            </a:r>
            <a:endParaRPr lang="fr-FR"/>
          </a:p>
        </p:txBody>
      </p:sp>
      <p:sp>
        <p:nvSpPr>
          <p:cNvPr id="1651" name="Google Shape;1651;p37"/>
          <p:cNvSpPr txBox="1">
            <a:spLocks noGrp="1"/>
          </p:cNvSpPr>
          <p:nvPr>
            <p:ph type="subTitle" idx="1"/>
          </p:nvPr>
        </p:nvSpPr>
        <p:spPr>
          <a:xfrm>
            <a:off x="-161639" y="1065662"/>
            <a:ext cx="5646339" cy="399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" b="1" err="1"/>
              <a:t>Efficacité</a:t>
            </a:r>
            <a:r>
              <a:rPr lang="en" b="1"/>
              <a:t> de Conversion </a:t>
            </a:r>
            <a:r>
              <a:rPr lang="en" b="1" err="1"/>
              <a:t>Améliorée</a:t>
            </a:r>
            <a:r>
              <a:rPr lang="en" b="1"/>
              <a:t> </a:t>
            </a:r>
            <a:r>
              <a:rPr lang="en" b="1">
                <a:solidFill>
                  <a:srgbClr val="1F3374"/>
                </a:solidFill>
              </a:rPr>
              <a:t>:</a:t>
            </a:r>
            <a:endParaRPr lang="fr-FR"/>
          </a:p>
          <a:p>
            <a:pPr lvl="1" algn="l"/>
            <a:r>
              <a:rPr lang="en" b="1">
                <a:solidFill>
                  <a:srgbClr val="1F3374"/>
                </a:solidFill>
              </a:rPr>
              <a:t>27.6%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d'efficacité</a:t>
            </a:r>
            <a:r>
              <a:rPr lang="en">
                <a:solidFill>
                  <a:srgbClr val="1F3374"/>
                </a:solidFill>
              </a:rPr>
              <a:t>, </a:t>
            </a:r>
            <a:r>
              <a:rPr lang="en" err="1">
                <a:solidFill>
                  <a:srgbClr val="1F3374"/>
                </a:solidFill>
              </a:rPr>
              <a:t>surpassant</a:t>
            </a:r>
            <a:r>
              <a:rPr lang="en">
                <a:solidFill>
                  <a:srgbClr val="1F3374"/>
                </a:solidFill>
              </a:rPr>
              <a:t> les </a:t>
            </a:r>
            <a:r>
              <a:rPr lang="en" err="1">
                <a:solidFill>
                  <a:srgbClr val="1F3374"/>
                </a:solidFill>
              </a:rPr>
              <a:t>panneaux</a:t>
            </a:r>
            <a:r>
              <a:rPr lang="en">
                <a:solidFill>
                  <a:srgbClr val="1F3374"/>
                </a:solidFill>
              </a:rPr>
              <a:t> les plus performants du </a:t>
            </a:r>
            <a:r>
              <a:rPr lang="en" err="1">
                <a:solidFill>
                  <a:srgbClr val="1F3374"/>
                </a:solidFill>
              </a:rPr>
              <a:t>marché</a:t>
            </a:r>
            <a:r>
              <a:rPr lang="en">
                <a:solidFill>
                  <a:srgbClr val="1F3374"/>
                </a:solidFill>
              </a:rPr>
              <a:t> (</a:t>
            </a:r>
            <a:r>
              <a:rPr lang="en" b="1">
                <a:solidFill>
                  <a:srgbClr val="1F3374"/>
                </a:solidFill>
              </a:rPr>
              <a:t>24.7%</a:t>
            </a:r>
            <a:r>
              <a:rPr lang="en">
                <a:solidFill>
                  <a:srgbClr val="1F3374"/>
                </a:solidFill>
              </a:rPr>
              <a:t>).</a:t>
            </a:r>
          </a:p>
          <a:p>
            <a:pPr>
              <a:lnSpc>
                <a:spcPct val="114999"/>
              </a:lnSpc>
              <a:buClr>
                <a:srgbClr val="F05555"/>
              </a:buClr>
            </a:pPr>
            <a:endParaRPr lang="en" b="1">
              <a:solidFill>
                <a:srgbClr val="1F3374"/>
              </a:solidFill>
            </a:endParaRPr>
          </a:p>
          <a:p>
            <a:pPr algn="l">
              <a:lnSpc>
                <a:spcPct val="114999"/>
              </a:lnSpc>
              <a:buClr>
                <a:srgbClr val="F05555"/>
              </a:buClr>
            </a:pPr>
            <a:r>
              <a:rPr lang="en" b="1" err="1">
                <a:solidFill>
                  <a:srgbClr val="1F3374"/>
                </a:solidFill>
              </a:rPr>
              <a:t>Courbe</a:t>
            </a:r>
            <a:r>
              <a:rPr lang="en" b="1">
                <a:solidFill>
                  <a:srgbClr val="1F3374"/>
                </a:solidFill>
              </a:rPr>
              <a:t> </a:t>
            </a:r>
            <a:r>
              <a:rPr lang="en" b="1" err="1">
                <a:solidFill>
                  <a:srgbClr val="1F3374"/>
                </a:solidFill>
              </a:rPr>
              <a:t>Caractéristique</a:t>
            </a:r>
            <a:r>
              <a:rPr lang="en" b="1">
                <a:solidFill>
                  <a:srgbClr val="1F3374"/>
                </a:solidFill>
              </a:rPr>
              <a:t> de </a:t>
            </a:r>
            <a:r>
              <a:rPr lang="en" b="1" err="1">
                <a:solidFill>
                  <a:srgbClr val="1F3374"/>
                </a:solidFill>
              </a:rPr>
              <a:t>Densité</a:t>
            </a:r>
            <a:r>
              <a:rPr lang="en" b="1">
                <a:solidFill>
                  <a:srgbClr val="1F3374"/>
                </a:solidFill>
              </a:rPr>
              <a:t> de Courant-Voltage :</a:t>
            </a:r>
            <a:endParaRPr lang="en"/>
          </a:p>
          <a:p>
            <a:pPr lvl="1" algn="l"/>
            <a:r>
              <a:rPr lang="en">
                <a:solidFill>
                  <a:srgbClr val="1F3374"/>
                </a:solidFill>
              </a:rPr>
              <a:t>La </a:t>
            </a:r>
            <a:r>
              <a:rPr lang="en" err="1">
                <a:solidFill>
                  <a:srgbClr val="1F3374"/>
                </a:solidFill>
              </a:rPr>
              <a:t>région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ombrée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indique</a:t>
            </a:r>
            <a:r>
              <a:rPr lang="en">
                <a:solidFill>
                  <a:srgbClr val="1F3374"/>
                </a:solidFill>
              </a:rPr>
              <a:t> le travail </a:t>
            </a:r>
            <a:r>
              <a:rPr lang="en" err="1">
                <a:solidFill>
                  <a:srgbClr val="1F3374"/>
                </a:solidFill>
              </a:rPr>
              <a:t>électrique</a:t>
            </a:r>
            <a:r>
              <a:rPr lang="en">
                <a:solidFill>
                  <a:srgbClr val="1F3374"/>
                </a:solidFill>
              </a:rPr>
              <a:t> que la cellule </a:t>
            </a:r>
            <a:r>
              <a:rPr lang="en" err="1">
                <a:solidFill>
                  <a:srgbClr val="1F3374"/>
                </a:solidFill>
              </a:rPr>
              <a:t>peut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fournir</a:t>
            </a:r>
            <a:r>
              <a:rPr lang="en">
                <a:solidFill>
                  <a:srgbClr val="1F3374"/>
                </a:solidFill>
              </a:rPr>
              <a:t>.</a:t>
            </a:r>
          </a:p>
          <a:p>
            <a:pPr>
              <a:lnSpc>
                <a:spcPct val="114999"/>
              </a:lnSpc>
              <a:buClr>
                <a:srgbClr val="F05555"/>
              </a:buClr>
            </a:pPr>
            <a:endParaRPr lang="en" b="1"/>
          </a:p>
          <a:p>
            <a:pPr algn="l">
              <a:lnSpc>
                <a:spcPct val="114999"/>
              </a:lnSpc>
              <a:buClr>
                <a:srgbClr val="F05555"/>
              </a:buClr>
            </a:pPr>
            <a:r>
              <a:rPr lang="en" b="1"/>
              <a:t>Puissance </a:t>
            </a:r>
            <a:r>
              <a:rPr lang="en" b="1" err="1"/>
              <a:t>Maximale</a:t>
            </a:r>
            <a:r>
              <a:rPr lang="en" b="1"/>
              <a:t> de Sortie (MPP) :</a:t>
            </a:r>
            <a:endParaRPr lang="en"/>
          </a:p>
          <a:p>
            <a:pPr lvl="1" algn="l"/>
            <a:r>
              <a:rPr lang="en" b="1"/>
              <a:t>248.39 W/m²</a:t>
            </a:r>
            <a:r>
              <a:rPr lang="en">
                <a:solidFill>
                  <a:srgbClr val="1F3374"/>
                </a:solidFill>
              </a:rPr>
              <a:t>, </a:t>
            </a:r>
            <a:r>
              <a:rPr lang="en" err="1">
                <a:solidFill>
                  <a:srgbClr val="1F3374"/>
                </a:solidFill>
              </a:rPr>
              <a:t>indiquant</a:t>
            </a:r>
            <a:r>
              <a:rPr lang="en">
                <a:solidFill>
                  <a:srgbClr val="1F3374"/>
                </a:solidFill>
              </a:rPr>
              <a:t> le maximum </a:t>
            </a:r>
            <a:r>
              <a:rPr lang="en" err="1">
                <a:solidFill>
                  <a:srgbClr val="1F3374"/>
                </a:solidFill>
              </a:rPr>
              <a:t>d'énergie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produite</a:t>
            </a:r>
            <a:r>
              <a:rPr lang="en">
                <a:solidFill>
                  <a:srgbClr val="1F3374"/>
                </a:solidFill>
              </a:rPr>
              <a:t> par </a:t>
            </a:r>
            <a:r>
              <a:rPr lang="en" err="1">
                <a:solidFill>
                  <a:srgbClr val="1F3374"/>
                </a:solidFill>
              </a:rPr>
              <a:t>mètre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carré</a:t>
            </a:r>
            <a:r>
              <a:rPr lang="en">
                <a:solidFill>
                  <a:srgbClr val="1F3374"/>
                </a:solidFill>
              </a:rPr>
              <a:t>.</a:t>
            </a:r>
          </a:p>
          <a:p>
            <a:pPr lvl="1" algn="l"/>
            <a:r>
              <a:rPr lang="en" err="1">
                <a:solidFill>
                  <a:srgbClr val="1F3374"/>
                </a:solidFill>
              </a:rPr>
              <a:t>Significatif</a:t>
            </a:r>
            <a:r>
              <a:rPr lang="en">
                <a:solidFill>
                  <a:srgbClr val="1F3374"/>
                </a:solidFill>
              </a:rPr>
              <a:t> pour </a:t>
            </a:r>
            <a:r>
              <a:rPr lang="en" err="1">
                <a:solidFill>
                  <a:srgbClr val="1F3374"/>
                </a:solidFill>
              </a:rPr>
              <a:t>l'évaluation</a:t>
            </a:r>
            <a:r>
              <a:rPr lang="en">
                <a:solidFill>
                  <a:srgbClr val="1F3374"/>
                </a:solidFill>
              </a:rPr>
              <a:t> de la performance sous irradiance </a:t>
            </a:r>
            <a:r>
              <a:rPr lang="en" err="1">
                <a:solidFill>
                  <a:srgbClr val="1F3374"/>
                </a:solidFill>
              </a:rPr>
              <a:t>optimale</a:t>
            </a:r>
            <a:r>
              <a:rPr lang="en">
                <a:solidFill>
                  <a:srgbClr val="1F3374"/>
                </a:solidFill>
              </a:rPr>
              <a:t>.</a:t>
            </a:r>
          </a:p>
          <a:p>
            <a:pPr>
              <a:lnSpc>
                <a:spcPct val="114999"/>
              </a:lnSpc>
            </a:pPr>
            <a:endParaRPr lang="en" b="1">
              <a:solidFill>
                <a:srgbClr val="1F3374"/>
              </a:solidFill>
            </a:endParaRPr>
          </a:p>
          <a:p>
            <a:pPr>
              <a:lnSpc>
                <a:spcPct val="114999"/>
              </a:lnSpc>
            </a:pPr>
            <a:r>
              <a:rPr lang="en" b="1" err="1">
                <a:solidFill>
                  <a:srgbClr val="1F3374"/>
                </a:solidFill>
              </a:rPr>
              <a:t>Facteur</a:t>
            </a:r>
            <a:r>
              <a:rPr lang="en" b="1">
                <a:solidFill>
                  <a:srgbClr val="1F3374"/>
                </a:solidFill>
              </a:rPr>
              <a:t> de </a:t>
            </a:r>
            <a:r>
              <a:rPr lang="en" b="1" err="1">
                <a:solidFill>
                  <a:srgbClr val="1F3374"/>
                </a:solidFill>
              </a:rPr>
              <a:t>Remplissage</a:t>
            </a:r>
            <a:r>
              <a:rPr lang="en" b="1">
                <a:solidFill>
                  <a:srgbClr val="1F3374"/>
                </a:solidFill>
              </a:rPr>
              <a:t> (FF) </a:t>
            </a:r>
            <a:r>
              <a:rPr lang="en" b="1"/>
              <a:t>:</a:t>
            </a:r>
            <a:endParaRPr/>
          </a:p>
          <a:p>
            <a:pPr lvl="1" algn="l"/>
            <a:r>
              <a:rPr lang="en" err="1">
                <a:solidFill>
                  <a:srgbClr val="1F3374"/>
                </a:solidFill>
              </a:rPr>
              <a:t>Exceptionnellement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élevé</a:t>
            </a:r>
            <a:r>
              <a:rPr lang="en">
                <a:solidFill>
                  <a:srgbClr val="1F3374"/>
                </a:solidFill>
              </a:rPr>
              <a:t> à </a:t>
            </a:r>
            <a:r>
              <a:rPr lang="en" b="1">
                <a:solidFill>
                  <a:srgbClr val="1F3374"/>
                </a:solidFill>
              </a:rPr>
              <a:t>86.68%</a:t>
            </a:r>
            <a:r>
              <a:rPr lang="en">
                <a:solidFill>
                  <a:srgbClr val="1F3374"/>
                </a:solidFill>
              </a:rPr>
              <a:t>, </a:t>
            </a:r>
            <a:r>
              <a:rPr lang="en" err="1">
                <a:solidFill>
                  <a:srgbClr val="1F3374"/>
                </a:solidFill>
              </a:rPr>
              <a:t>reflétant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une</a:t>
            </a:r>
            <a:r>
              <a:rPr lang="en">
                <a:solidFill>
                  <a:srgbClr val="1F3374"/>
                </a:solidFill>
              </a:rPr>
              <a:t> conversion </a:t>
            </a:r>
            <a:r>
              <a:rPr lang="en" err="1">
                <a:solidFill>
                  <a:srgbClr val="1F3374"/>
                </a:solidFill>
              </a:rPr>
              <a:t>efficace</a:t>
            </a:r>
            <a:r>
              <a:rPr lang="en">
                <a:solidFill>
                  <a:srgbClr val="1F3374"/>
                </a:solidFill>
              </a:rPr>
              <a:t> de </a:t>
            </a:r>
            <a:r>
              <a:rPr lang="en" err="1">
                <a:solidFill>
                  <a:srgbClr val="1F3374"/>
                </a:solidFill>
              </a:rPr>
              <a:t>l'énergie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incidente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en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électricité</a:t>
            </a:r>
            <a:r>
              <a:rPr lang="en">
                <a:solidFill>
                  <a:srgbClr val="1F3374"/>
                </a:solidFill>
              </a:rPr>
              <a:t> utile.</a:t>
            </a:r>
          </a:p>
          <a:p>
            <a:pPr marL="139700" indent="0" algn="l">
              <a:lnSpc>
                <a:spcPct val="114999"/>
              </a:lnSpc>
              <a:buClr>
                <a:srgbClr val="F05555"/>
              </a:buClr>
              <a:buNone/>
            </a:pPr>
            <a:endParaRPr lang="en" b="1">
              <a:solidFill>
                <a:srgbClr val="1F3374"/>
              </a:solidFill>
            </a:endParaRPr>
          </a:p>
        </p:txBody>
      </p:sp>
      <p:pic>
        <p:nvPicPr>
          <p:cNvPr id="3" name="Image 2" descr="Une image contenant texte, ligne, diagramme, Tracé&#10;&#10;Description générée automatiquement">
            <a:extLst>
              <a:ext uri="{FF2B5EF4-FFF2-40B4-BE49-F238E27FC236}">
                <a16:creationId xmlns:a16="http://schemas.microsoft.com/office/drawing/2014/main" id="{B07815E4-46DC-8214-AAE5-89F585C38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915" y="1290094"/>
            <a:ext cx="3829291" cy="233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1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37"/>
          <p:cNvSpPr txBox="1">
            <a:spLocks noGrp="1"/>
          </p:cNvSpPr>
          <p:nvPr>
            <p:ph type="title"/>
          </p:nvPr>
        </p:nvSpPr>
        <p:spPr>
          <a:xfrm>
            <a:off x="817756" y="136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>
                <a:ea typeface="Calibri"/>
                <a:cs typeface="Calibri"/>
              </a:rPr>
              <a:t>Algorithme</a:t>
            </a:r>
            <a:r>
              <a:rPr lang="en">
                <a:ea typeface="Calibri"/>
                <a:cs typeface="Calibri"/>
              </a:rPr>
              <a:t> </a:t>
            </a:r>
            <a:r>
              <a:rPr lang="en" err="1">
                <a:ea typeface="Calibri"/>
                <a:cs typeface="Calibri"/>
              </a:rPr>
              <a:t>Génétique</a:t>
            </a:r>
            <a:endParaRPr lang="fr-FR" err="1"/>
          </a:p>
        </p:txBody>
      </p:sp>
      <p:sp>
        <p:nvSpPr>
          <p:cNvPr id="1651" name="Google Shape;1651;p37"/>
          <p:cNvSpPr txBox="1">
            <a:spLocks noGrp="1"/>
          </p:cNvSpPr>
          <p:nvPr>
            <p:ph type="subTitle" idx="1"/>
          </p:nvPr>
        </p:nvSpPr>
        <p:spPr>
          <a:xfrm>
            <a:off x="-161639" y="1065662"/>
            <a:ext cx="5646339" cy="399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" b="1"/>
              <a:t>Concept</a:t>
            </a:r>
            <a:r>
              <a:rPr lang="en" b="1">
                <a:solidFill>
                  <a:srgbClr val="1F3374"/>
                </a:solidFill>
              </a:rPr>
              <a:t> </a:t>
            </a:r>
            <a:r>
              <a:rPr lang="en" b="1" err="1">
                <a:solidFill>
                  <a:srgbClr val="1F3374"/>
                </a:solidFill>
              </a:rPr>
              <a:t>Général</a:t>
            </a:r>
            <a:r>
              <a:rPr lang="en" b="1">
                <a:solidFill>
                  <a:srgbClr val="1F3374"/>
                </a:solidFill>
              </a:rPr>
              <a:t> </a:t>
            </a:r>
            <a:r>
              <a:rPr lang="en" b="1"/>
              <a:t>de </a:t>
            </a:r>
            <a:r>
              <a:rPr lang="en" b="1" err="1">
                <a:solidFill>
                  <a:srgbClr val="1F3374"/>
                </a:solidFill>
              </a:rPr>
              <a:t>l'Algorithme</a:t>
            </a:r>
            <a:r>
              <a:rPr lang="en" b="1">
                <a:solidFill>
                  <a:srgbClr val="1F3374"/>
                </a:solidFill>
              </a:rPr>
              <a:t> </a:t>
            </a:r>
            <a:r>
              <a:rPr lang="en" b="1" err="1">
                <a:solidFill>
                  <a:srgbClr val="1F3374"/>
                </a:solidFill>
              </a:rPr>
              <a:t>Génétique</a:t>
            </a:r>
            <a:r>
              <a:rPr lang="en" b="1">
                <a:solidFill>
                  <a:srgbClr val="1F3374"/>
                </a:solidFill>
              </a:rPr>
              <a:t> :</a:t>
            </a:r>
            <a:endParaRPr lang="fr-FR"/>
          </a:p>
          <a:p>
            <a:pPr lvl="1" algn="l"/>
            <a:r>
              <a:rPr lang="en" err="1">
                <a:solidFill>
                  <a:srgbClr val="1F3374"/>
                </a:solidFill>
              </a:rPr>
              <a:t>Méthode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d'optimisation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basée</a:t>
            </a:r>
            <a:r>
              <a:rPr lang="en">
                <a:solidFill>
                  <a:srgbClr val="1F3374"/>
                </a:solidFill>
              </a:rPr>
              <a:t> sur la </a:t>
            </a:r>
            <a:r>
              <a:rPr lang="en" err="1">
                <a:solidFill>
                  <a:srgbClr val="1F3374"/>
                </a:solidFill>
              </a:rPr>
              <a:t>théorie</a:t>
            </a:r>
            <a:r>
              <a:rPr lang="en">
                <a:solidFill>
                  <a:srgbClr val="1F3374"/>
                </a:solidFill>
              </a:rPr>
              <a:t> de </a:t>
            </a:r>
            <a:r>
              <a:rPr lang="en" err="1">
                <a:solidFill>
                  <a:srgbClr val="1F3374"/>
                </a:solidFill>
              </a:rPr>
              <a:t>l'évolution</a:t>
            </a:r>
            <a:r>
              <a:rPr lang="en">
                <a:solidFill>
                  <a:srgbClr val="1F3374"/>
                </a:solidFill>
              </a:rPr>
              <a:t> de Darwin.</a:t>
            </a:r>
          </a:p>
          <a:p>
            <a:pPr lvl="1" algn="l"/>
            <a:endParaRPr lang="en">
              <a:solidFill>
                <a:srgbClr val="1F3374"/>
              </a:solidFill>
            </a:endParaRPr>
          </a:p>
          <a:p>
            <a:pPr lvl="1" algn="l"/>
            <a:r>
              <a:rPr lang="en" err="1">
                <a:solidFill>
                  <a:srgbClr val="1F3374"/>
                </a:solidFill>
              </a:rPr>
              <a:t>Utilise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une</a:t>
            </a:r>
            <a:r>
              <a:rPr lang="en">
                <a:solidFill>
                  <a:srgbClr val="1F3374"/>
                </a:solidFill>
              </a:rPr>
              <a:t> population de solutions candidates (</a:t>
            </a:r>
            <a:r>
              <a:rPr lang="en" err="1">
                <a:solidFill>
                  <a:srgbClr val="1F3374"/>
                </a:solidFill>
              </a:rPr>
              <a:t>individus</a:t>
            </a:r>
            <a:r>
              <a:rPr lang="en">
                <a:solidFill>
                  <a:srgbClr val="1F3374"/>
                </a:solidFill>
              </a:rPr>
              <a:t>) qui </a:t>
            </a:r>
            <a:r>
              <a:rPr lang="en" err="1">
                <a:solidFill>
                  <a:srgbClr val="1F3374"/>
                </a:solidFill>
              </a:rPr>
              <a:t>évoluent</a:t>
            </a:r>
            <a:r>
              <a:rPr lang="en">
                <a:solidFill>
                  <a:srgbClr val="1F3374"/>
                </a:solidFill>
              </a:rPr>
              <a:t>.</a:t>
            </a:r>
          </a:p>
          <a:p>
            <a:pPr lvl="1" algn="l"/>
            <a:endParaRPr lang="en">
              <a:solidFill>
                <a:srgbClr val="1F3374"/>
              </a:solidFill>
            </a:endParaRPr>
          </a:p>
          <a:p>
            <a:pPr lvl="1" algn="l"/>
            <a:r>
              <a:rPr lang="en" err="1">
                <a:solidFill>
                  <a:srgbClr val="1F3374"/>
                </a:solidFill>
              </a:rPr>
              <a:t>Chaque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individu</a:t>
            </a:r>
            <a:r>
              <a:rPr lang="en">
                <a:solidFill>
                  <a:srgbClr val="1F3374"/>
                </a:solidFill>
              </a:rPr>
              <a:t> a des "</a:t>
            </a:r>
            <a:r>
              <a:rPr lang="en" err="1">
                <a:solidFill>
                  <a:srgbClr val="1F3374"/>
                </a:solidFill>
              </a:rPr>
              <a:t>gènes</a:t>
            </a:r>
            <a:r>
              <a:rPr lang="en">
                <a:solidFill>
                  <a:srgbClr val="1F3374"/>
                </a:solidFill>
              </a:rPr>
              <a:t>" </a:t>
            </a:r>
            <a:r>
              <a:rPr lang="en" err="1">
                <a:solidFill>
                  <a:srgbClr val="1F3374"/>
                </a:solidFill>
              </a:rPr>
              <a:t>déterminant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sa</a:t>
            </a:r>
            <a:r>
              <a:rPr lang="en">
                <a:solidFill>
                  <a:srgbClr val="1F3374"/>
                </a:solidFill>
              </a:rPr>
              <a:t> performance </a:t>
            </a:r>
            <a:r>
              <a:rPr lang="en" err="1">
                <a:solidFill>
                  <a:srgbClr val="1F3374"/>
                </a:solidFill>
              </a:rPr>
              <a:t>ou</a:t>
            </a:r>
            <a:r>
              <a:rPr lang="en">
                <a:solidFill>
                  <a:srgbClr val="1F3374"/>
                </a:solidFill>
              </a:rPr>
              <a:t> "fitness".</a:t>
            </a:r>
            <a:endParaRPr lang="en"/>
          </a:p>
          <a:p>
            <a:pPr>
              <a:lnSpc>
                <a:spcPct val="114999"/>
              </a:lnSpc>
            </a:pPr>
            <a:endParaRPr lang="en" b="1">
              <a:solidFill>
                <a:srgbClr val="1F3374"/>
              </a:solidFill>
            </a:endParaRPr>
          </a:p>
          <a:p>
            <a:pPr>
              <a:lnSpc>
                <a:spcPct val="114999"/>
              </a:lnSpc>
            </a:pPr>
            <a:r>
              <a:rPr lang="en" b="1">
                <a:solidFill>
                  <a:srgbClr val="1F3374"/>
                </a:solidFill>
              </a:rPr>
              <a:t>Application aux Panneaux </a:t>
            </a:r>
            <a:r>
              <a:rPr lang="en" b="1" err="1">
                <a:solidFill>
                  <a:srgbClr val="1F3374"/>
                </a:solidFill>
              </a:rPr>
              <a:t>Photovoltaïques</a:t>
            </a:r>
            <a:r>
              <a:rPr lang="en" b="1">
                <a:solidFill>
                  <a:srgbClr val="1F3374"/>
                </a:solidFill>
              </a:rPr>
              <a:t> </a:t>
            </a:r>
            <a:r>
              <a:rPr lang="en" b="1"/>
              <a:t>:</a:t>
            </a:r>
            <a:endParaRPr/>
          </a:p>
          <a:p>
            <a:pPr lvl="1" algn="l"/>
            <a:r>
              <a:rPr lang="en" err="1">
                <a:solidFill>
                  <a:srgbClr val="1F3374"/>
                </a:solidFill>
              </a:rPr>
              <a:t>Utilisé</a:t>
            </a:r>
            <a:r>
              <a:rPr lang="en">
                <a:solidFill>
                  <a:srgbClr val="1F3374"/>
                </a:solidFill>
              </a:rPr>
              <a:t> pour </a:t>
            </a:r>
            <a:r>
              <a:rPr lang="en" err="1">
                <a:solidFill>
                  <a:srgbClr val="1F3374"/>
                </a:solidFill>
              </a:rPr>
              <a:t>optimiser</a:t>
            </a:r>
            <a:r>
              <a:rPr lang="en">
                <a:solidFill>
                  <a:srgbClr val="1F3374"/>
                </a:solidFill>
              </a:rPr>
              <a:t> les </a:t>
            </a:r>
            <a:r>
              <a:rPr lang="en" err="1">
                <a:solidFill>
                  <a:srgbClr val="1F3374"/>
                </a:solidFill>
              </a:rPr>
              <a:t>propriétés</a:t>
            </a:r>
            <a:r>
              <a:rPr lang="en">
                <a:solidFill>
                  <a:srgbClr val="1F3374"/>
                </a:solidFill>
              </a:rPr>
              <a:t> des </a:t>
            </a:r>
            <a:r>
              <a:rPr lang="en" err="1">
                <a:solidFill>
                  <a:srgbClr val="1F3374"/>
                </a:solidFill>
              </a:rPr>
              <a:t>matériaux</a:t>
            </a:r>
            <a:r>
              <a:rPr lang="en">
                <a:solidFill>
                  <a:srgbClr val="1F3374"/>
                </a:solidFill>
              </a:rPr>
              <a:t> des </a:t>
            </a:r>
            <a:r>
              <a:rPr lang="en" err="1">
                <a:solidFill>
                  <a:srgbClr val="1F3374"/>
                </a:solidFill>
              </a:rPr>
              <a:t>panneaux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solaires</a:t>
            </a:r>
            <a:r>
              <a:rPr lang="en">
                <a:solidFill>
                  <a:srgbClr val="1F3374"/>
                </a:solidFill>
              </a:rPr>
              <a:t>.</a:t>
            </a:r>
          </a:p>
          <a:p>
            <a:pPr lvl="1" algn="l"/>
            <a:endParaRPr lang="en">
              <a:solidFill>
                <a:srgbClr val="1F3374"/>
              </a:solidFill>
            </a:endParaRPr>
          </a:p>
          <a:p>
            <a:pPr lvl="1" algn="l"/>
            <a:r>
              <a:rPr lang="en">
                <a:solidFill>
                  <a:srgbClr val="1F3374"/>
                </a:solidFill>
              </a:rPr>
              <a:t>Recherche des </a:t>
            </a:r>
            <a:r>
              <a:rPr lang="en" err="1">
                <a:solidFill>
                  <a:srgbClr val="1F3374"/>
                </a:solidFill>
              </a:rPr>
              <a:t>meilleures</a:t>
            </a:r>
            <a:r>
              <a:rPr lang="en">
                <a:solidFill>
                  <a:srgbClr val="1F3374"/>
                </a:solidFill>
              </a:rPr>
              <a:t> configurations pour </a:t>
            </a:r>
            <a:r>
              <a:rPr lang="en" err="1">
                <a:solidFill>
                  <a:srgbClr val="1F3374"/>
                </a:solidFill>
              </a:rPr>
              <a:t>améliorer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l'efficacité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énergétique</a:t>
            </a:r>
            <a:r>
              <a:rPr lang="en">
                <a:solidFill>
                  <a:srgbClr val="1F3374"/>
                </a:solidFill>
              </a:rPr>
              <a:t>.</a:t>
            </a:r>
            <a:endParaRPr lang="en"/>
          </a:p>
          <a:p>
            <a:pPr marL="139700" indent="0" algn="l">
              <a:lnSpc>
                <a:spcPct val="114999"/>
              </a:lnSpc>
              <a:buClr>
                <a:srgbClr val="F05555"/>
              </a:buClr>
              <a:buNone/>
            </a:pPr>
            <a:endParaRPr lang="en" b="1">
              <a:solidFill>
                <a:srgbClr val="1F3374"/>
              </a:solidFill>
            </a:endParaRPr>
          </a:p>
        </p:txBody>
      </p:sp>
      <p:pic>
        <p:nvPicPr>
          <p:cNvPr id="4" name="Image 3" descr="Une image contenant texte, diagramme&#10;&#10;Description générée automatiquement">
            <a:extLst>
              <a:ext uri="{FF2B5EF4-FFF2-40B4-BE49-F238E27FC236}">
                <a16:creationId xmlns:a16="http://schemas.microsoft.com/office/drawing/2014/main" id="{8C4630AD-93DE-314B-F5E2-09289BEA0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759" y="1258747"/>
            <a:ext cx="3598754" cy="273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1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37"/>
          <p:cNvSpPr txBox="1">
            <a:spLocks noGrp="1"/>
          </p:cNvSpPr>
          <p:nvPr>
            <p:ph type="title"/>
          </p:nvPr>
        </p:nvSpPr>
        <p:spPr>
          <a:xfrm>
            <a:off x="817756" y="136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>
                <a:ea typeface="Calibri"/>
                <a:cs typeface="Calibri"/>
              </a:rPr>
              <a:t>Algorithme</a:t>
            </a:r>
            <a:r>
              <a:rPr lang="en">
                <a:ea typeface="Calibri"/>
                <a:cs typeface="Calibri"/>
              </a:rPr>
              <a:t> </a:t>
            </a:r>
            <a:r>
              <a:rPr lang="en" err="1">
                <a:ea typeface="Calibri"/>
                <a:cs typeface="Calibri"/>
              </a:rPr>
              <a:t>Génétique</a:t>
            </a:r>
            <a:endParaRPr lang="fr-FR" err="1"/>
          </a:p>
        </p:txBody>
      </p:sp>
      <p:sp>
        <p:nvSpPr>
          <p:cNvPr id="1651" name="Google Shape;1651;p37"/>
          <p:cNvSpPr txBox="1">
            <a:spLocks noGrp="1"/>
          </p:cNvSpPr>
          <p:nvPr>
            <p:ph type="subTitle" idx="1"/>
          </p:nvPr>
        </p:nvSpPr>
        <p:spPr>
          <a:xfrm>
            <a:off x="-227843" y="706890"/>
            <a:ext cx="5646339" cy="3992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" b="1" err="1"/>
              <a:t>Initialisation</a:t>
            </a:r>
            <a:r>
              <a:rPr lang="en" b="1"/>
              <a:t> </a:t>
            </a:r>
            <a:r>
              <a:rPr lang="en" b="1">
                <a:solidFill>
                  <a:srgbClr val="1F3374"/>
                </a:solidFill>
              </a:rPr>
              <a:t>:</a:t>
            </a:r>
            <a:endParaRPr lang="fr-FR"/>
          </a:p>
          <a:p>
            <a:pPr lvl="1" algn="l"/>
            <a:r>
              <a:rPr lang="en">
                <a:solidFill>
                  <a:srgbClr val="1F3374"/>
                </a:solidFill>
              </a:rPr>
              <a:t>Population </a:t>
            </a:r>
            <a:r>
              <a:rPr lang="en" err="1">
                <a:solidFill>
                  <a:srgbClr val="1F3374"/>
                </a:solidFill>
              </a:rPr>
              <a:t>initiale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d'individus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générés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aléatoirement</a:t>
            </a:r>
            <a:r>
              <a:rPr lang="en">
                <a:solidFill>
                  <a:srgbClr val="1F3374"/>
                </a:solidFill>
              </a:rPr>
              <a:t>.</a:t>
            </a:r>
            <a:endParaRPr lang="en"/>
          </a:p>
          <a:p>
            <a:pPr lvl="1" algn="l"/>
            <a:r>
              <a:rPr lang="en" err="1">
                <a:solidFill>
                  <a:srgbClr val="1F3374"/>
                </a:solidFill>
              </a:rPr>
              <a:t>Chaque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individu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représente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une</a:t>
            </a:r>
            <a:r>
              <a:rPr lang="en">
                <a:solidFill>
                  <a:srgbClr val="1F3374"/>
                </a:solidFill>
              </a:rPr>
              <a:t> configuration </a:t>
            </a:r>
            <a:r>
              <a:rPr lang="en" err="1">
                <a:solidFill>
                  <a:srgbClr val="1F3374"/>
                </a:solidFill>
              </a:rPr>
              <a:t>potentielle</a:t>
            </a:r>
            <a:r>
              <a:rPr lang="en">
                <a:solidFill>
                  <a:srgbClr val="1F3374"/>
                </a:solidFill>
              </a:rPr>
              <a:t> de </a:t>
            </a:r>
            <a:r>
              <a:rPr lang="en" err="1">
                <a:solidFill>
                  <a:srgbClr val="1F3374"/>
                </a:solidFill>
              </a:rPr>
              <a:t>matériau</a:t>
            </a:r>
            <a:r>
              <a:rPr lang="en">
                <a:solidFill>
                  <a:srgbClr val="1F3374"/>
                </a:solidFill>
              </a:rPr>
              <a:t> pour cellules </a:t>
            </a:r>
            <a:r>
              <a:rPr lang="en" err="1">
                <a:solidFill>
                  <a:srgbClr val="1F3374"/>
                </a:solidFill>
              </a:rPr>
              <a:t>solaires</a:t>
            </a:r>
            <a:r>
              <a:rPr lang="en">
                <a:solidFill>
                  <a:srgbClr val="1F3374"/>
                </a:solidFill>
              </a:rPr>
              <a:t>.</a:t>
            </a:r>
            <a:endParaRPr lang="en"/>
          </a:p>
          <a:p>
            <a:pPr>
              <a:lnSpc>
                <a:spcPct val="114999"/>
              </a:lnSpc>
              <a:buClr>
                <a:srgbClr val="F05555"/>
              </a:buClr>
            </a:pPr>
            <a:endParaRPr lang="en" b="1"/>
          </a:p>
          <a:p>
            <a:pPr algn="l">
              <a:lnSpc>
                <a:spcPct val="114999"/>
              </a:lnSpc>
              <a:buClr>
                <a:srgbClr val="F05555"/>
              </a:buClr>
            </a:pPr>
            <a:r>
              <a:rPr lang="en" b="1" err="1"/>
              <a:t>Sélection</a:t>
            </a:r>
            <a:r>
              <a:rPr lang="en" b="1"/>
              <a:t> et Reproduction :</a:t>
            </a:r>
            <a:endParaRPr lang="en"/>
          </a:p>
          <a:p>
            <a:pPr lvl="1" algn="l"/>
            <a:r>
              <a:rPr lang="en">
                <a:solidFill>
                  <a:srgbClr val="1F3374"/>
                </a:solidFill>
              </a:rPr>
              <a:t>Évaluation des </a:t>
            </a:r>
            <a:r>
              <a:rPr lang="en" err="1">
                <a:solidFill>
                  <a:srgbClr val="1F3374"/>
                </a:solidFill>
              </a:rPr>
              <a:t>individus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basée</a:t>
            </a:r>
            <a:r>
              <a:rPr lang="en">
                <a:solidFill>
                  <a:srgbClr val="1F3374"/>
                </a:solidFill>
              </a:rPr>
              <a:t> sur </a:t>
            </a:r>
            <a:r>
              <a:rPr lang="en" err="1">
                <a:solidFill>
                  <a:srgbClr val="1F3374"/>
                </a:solidFill>
              </a:rPr>
              <a:t>leur</a:t>
            </a:r>
            <a:r>
              <a:rPr lang="en">
                <a:solidFill>
                  <a:srgbClr val="1F3374"/>
                </a:solidFill>
              </a:rPr>
              <a:t> "fitness".</a:t>
            </a:r>
            <a:endParaRPr lang="en"/>
          </a:p>
          <a:p>
            <a:pPr lvl="1" algn="l"/>
            <a:r>
              <a:rPr lang="en"/>
              <a:t>Les </a:t>
            </a:r>
            <a:r>
              <a:rPr lang="en" err="1"/>
              <a:t>meilleurs</a:t>
            </a:r>
            <a:r>
              <a:rPr lang="en"/>
              <a:t> </a:t>
            </a:r>
            <a:r>
              <a:rPr lang="en" err="1"/>
              <a:t>individus</a:t>
            </a:r>
            <a:r>
              <a:rPr lang="en"/>
              <a:t> </a:t>
            </a:r>
            <a:r>
              <a:rPr lang="en" err="1"/>
              <a:t>sont</a:t>
            </a:r>
            <a:r>
              <a:rPr lang="en"/>
              <a:t> </a:t>
            </a:r>
            <a:r>
              <a:rPr lang="en" err="1"/>
              <a:t>sélectionnés</a:t>
            </a:r>
            <a:r>
              <a:rPr lang="en"/>
              <a:t> pour la reproduction.</a:t>
            </a:r>
          </a:p>
          <a:p>
            <a:pPr lvl="1" algn="l"/>
            <a:r>
              <a:rPr lang="en" err="1"/>
              <a:t>Création</a:t>
            </a:r>
            <a:r>
              <a:rPr lang="en"/>
              <a:t> de nouveaux </a:t>
            </a:r>
            <a:r>
              <a:rPr lang="en" err="1"/>
              <a:t>individus</a:t>
            </a:r>
            <a:r>
              <a:rPr lang="en"/>
              <a:t> via </a:t>
            </a:r>
            <a:r>
              <a:rPr lang="en" err="1"/>
              <a:t>croisement</a:t>
            </a:r>
            <a:r>
              <a:rPr lang="en"/>
              <a:t> et mutation, </a:t>
            </a:r>
            <a:r>
              <a:rPr lang="en" err="1">
                <a:solidFill>
                  <a:srgbClr val="1F3374"/>
                </a:solidFill>
              </a:rPr>
              <a:t>imitant</a:t>
            </a:r>
            <a:r>
              <a:rPr lang="en">
                <a:solidFill>
                  <a:srgbClr val="1F3374"/>
                </a:solidFill>
              </a:rPr>
              <a:t> la variation </a:t>
            </a:r>
            <a:r>
              <a:rPr lang="en" err="1">
                <a:solidFill>
                  <a:srgbClr val="1F3374"/>
                </a:solidFill>
              </a:rPr>
              <a:t>génétique</a:t>
            </a:r>
            <a:r>
              <a:rPr lang="en">
                <a:solidFill>
                  <a:srgbClr val="1F3374"/>
                </a:solidFill>
              </a:rPr>
              <a:t>.</a:t>
            </a:r>
            <a:endParaRPr lang="en"/>
          </a:p>
          <a:p>
            <a:pPr>
              <a:lnSpc>
                <a:spcPct val="114999"/>
              </a:lnSpc>
            </a:pPr>
            <a:endParaRPr lang="en" b="1">
              <a:solidFill>
                <a:srgbClr val="1F3374"/>
              </a:solidFill>
            </a:endParaRPr>
          </a:p>
          <a:p>
            <a:pPr>
              <a:lnSpc>
                <a:spcPct val="114999"/>
              </a:lnSpc>
            </a:pPr>
            <a:r>
              <a:rPr lang="en" b="1">
                <a:solidFill>
                  <a:srgbClr val="1F3374"/>
                </a:solidFill>
              </a:rPr>
              <a:t>Convergence </a:t>
            </a:r>
            <a:r>
              <a:rPr lang="en" b="1"/>
              <a:t>:</a:t>
            </a:r>
            <a:endParaRPr/>
          </a:p>
          <a:p>
            <a:pPr lvl="1" algn="l"/>
            <a:r>
              <a:rPr lang="en">
                <a:solidFill>
                  <a:srgbClr val="1F3374"/>
                </a:solidFill>
              </a:rPr>
              <a:t>Cycle de </a:t>
            </a:r>
            <a:r>
              <a:rPr lang="en" err="1">
                <a:solidFill>
                  <a:srgbClr val="1F3374"/>
                </a:solidFill>
              </a:rPr>
              <a:t>sélection</a:t>
            </a:r>
            <a:r>
              <a:rPr lang="en">
                <a:solidFill>
                  <a:srgbClr val="1F3374"/>
                </a:solidFill>
              </a:rPr>
              <a:t>, reproduction et mutation sur </a:t>
            </a:r>
            <a:r>
              <a:rPr lang="en" err="1">
                <a:solidFill>
                  <a:srgbClr val="1F3374"/>
                </a:solidFill>
              </a:rPr>
              <a:t>plusieurs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générations</a:t>
            </a:r>
            <a:r>
              <a:rPr lang="en">
                <a:solidFill>
                  <a:srgbClr val="1F3374"/>
                </a:solidFill>
              </a:rPr>
              <a:t>.</a:t>
            </a:r>
            <a:endParaRPr lang="en"/>
          </a:p>
          <a:p>
            <a:pPr lvl="1" algn="l"/>
            <a:r>
              <a:rPr lang="en">
                <a:solidFill>
                  <a:srgbClr val="1F3374"/>
                </a:solidFill>
              </a:rPr>
              <a:t>Objectif : </a:t>
            </a:r>
            <a:r>
              <a:rPr lang="en" err="1">
                <a:solidFill>
                  <a:srgbClr val="1F3374"/>
                </a:solidFill>
              </a:rPr>
              <a:t>Converger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vers</a:t>
            </a:r>
            <a:r>
              <a:rPr lang="en">
                <a:solidFill>
                  <a:srgbClr val="1F3374"/>
                </a:solidFill>
              </a:rPr>
              <a:t> la solution </a:t>
            </a:r>
            <a:r>
              <a:rPr lang="en" err="1">
                <a:solidFill>
                  <a:srgbClr val="1F3374"/>
                </a:solidFill>
              </a:rPr>
              <a:t>optimale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en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termes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d'efficacité</a:t>
            </a:r>
            <a:r>
              <a:rPr lang="en">
                <a:solidFill>
                  <a:srgbClr val="1F3374"/>
                </a:solidFill>
              </a:rPr>
              <a:t> </a:t>
            </a:r>
            <a:r>
              <a:rPr lang="en" err="1">
                <a:solidFill>
                  <a:srgbClr val="1F3374"/>
                </a:solidFill>
              </a:rPr>
              <a:t>photovoltaïque</a:t>
            </a:r>
            <a:r>
              <a:rPr lang="en">
                <a:solidFill>
                  <a:srgbClr val="1F3374"/>
                </a:solidFill>
              </a:rPr>
              <a:t>.</a:t>
            </a:r>
            <a:endParaRPr lang="en"/>
          </a:p>
          <a:p>
            <a:pPr algn="l">
              <a:lnSpc>
                <a:spcPct val="114999"/>
              </a:lnSpc>
            </a:pPr>
            <a:endParaRPr lang="en" b="1">
              <a:solidFill>
                <a:srgbClr val="1F3374"/>
              </a:solidFill>
            </a:endParaRPr>
          </a:p>
        </p:txBody>
      </p:sp>
      <p:pic>
        <p:nvPicPr>
          <p:cNvPr id="2" name="Image 1" descr="Genetic Algorithm Optimization Algorithm | by Renu Khandelwal | Towards AI">
            <a:extLst>
              <a:ext uri="{FF2B5EF4-FFF2-40B4-BE49-F238E27FC236}">
                <a16:creationId xmlns:a16="http://schemas.microsoft.com/office/drawing/2014/main" id="{CD099BDD-460D-3EA3-9863-C64868ED8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040" y="1185845"/>
            <a:ext cx="3553426" cy="315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43417"/>
      </p:ext>
    </p:extLst>
  </p:cSld>
  <p:clrMapOvr>
    <a:masterClrMapping/>
  </p:clrMapOvr>
</p:sld>
</file>

<file path=ppt/theme/theme1.xml><?xml version="1.0" encoding="utf-8"?>
<a:theme xmlns:a="http://schemas.openxmlformats.org/drawingml/2006/main" name="Statistics and Probability: Data Analysis and Interpretation - Math - 10th grade by Slidesgo">
  <a:themeElements>
    <a:clrScheme name="Simple Light">
      <a:dk1>
        <a:srgbClr val="1F3374"/>
      </a:dk1>
      <a:lt1>
        <a:srgbClr val="F8F8F8"/>
      </a:lt1>
      <a:dk2>
        <a:srgbClr val="304BA6"/>
      </a:dk2>
      <a:lt2>
        <a:srgbClr val="D8E4F7"/>
      </a:lt2>
      <a:accent1>
        <a:srgbClr val="CB6EBE"/>
      </a:accent1>
      <a:accent2>
        <a:srgbClr val="F8C220"/>
      </a:accent2>
      <a:accent3>
        <a:srgbClr val="F05555"/>
      </a:accent3>
      <a:accent4>
        <a:srgbClr val="EFEFEF"/>
      </a:accent4>
      <a:accent5>
        <a:srgbClr val="FFFFFF"/>
      </a:accent5>
      <a:accent6>
        <a:srgbClr val="FFFFFF"/>
      </a:accent6>
      <a:hlink>
        <a:srgbClr val="1F337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ED6F945901944AA4A16E19A84E4881" ma:contentTypeVersion="17" ma:contentTypeDescription="Crée un document." ma:contentTypeScope="" ma:versionID="1745eaacf08564c14dffd1ffcad76adb">
  <xsd:schema xmlns:xsd="http://www.w3.org/2001/XMLSchema" xmlns:xs="http://www.w3.org/2001/XMLSchema" xmlns:p="http://schemas.microsoft.com/office/2006/metadata/properties" xmlns:ns3="37d55968-d2d8-4301-ba26-174da3db601d" xmlns:ns4="bc14bb59-7e0d-4b16-872e-3598af13e3a8" targetNamespace="http://schemas.microsoft.com/office/2006/metadata/properties" ma:root="true" ma:fieldsID="90aa3dbec31b83917eda4af193abcc33" ns3:_="" ns4:_="">
    <xsd:import namespace="37d55968-d2d8-4301-ba26-174da3db601d"/>
    <xsd:import namespace="bc14bb59-7e0d-4b16-872e-3598af13e3a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OCR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d55968-d2d8-4301-ba26-174da3db6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14bb59-7e0d-4b16-872e-3598af13e3a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7d55968-d2d8-4301-ba26-174da3db601d" xsi:nil="true"/>
  </documentManagement>
</p:properties>
</file>

<file path=customXml/itemProps1.xml><?xml version="1.0" encoding="utf-8"?>
<ds:datastoreItem xmlns:ds="http://schemas.openxmlformats.org/officeDocument/2006/customXml" ds:itemID="{586705BE-7D12-4158-9C1F-1960FA5145F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12688D-C809-4636-9621-7BBB637CE8C6}">
  <ds:schemaRefs>
    <ds:schemaRef ds:uri="37d55968-d2d8-4301-ba26-174da3db601d"/>
    <ds:schemaRef ds:uri="bc14bb59-7e0d-4b16-872e-3598af13e3a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E05F28A-38DE-4CD7-AD71-EB8535E5D34B}">
  <ds:schemaRefs>
    <ds:schemaRef ds:uri="37d55968-d2d8-4301-ba26-174da3db601d"/>
    <ds:schemaRef ds:uri="bc14bb59-7e0d-4b16-872e-3598af13e3a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1172</Words>
  <Application>Microsoft Office PowerPoint</Application>
  <PresentationFormat>Affichage à l'écran (16:9)</PresentationFormat>
  <Paragraphs>201</Paragraphs>
  <Slides>15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3" baseType="lpstr">
      <vt:lpstr>Barlow Semi Condensed</vt:lpstr>
      <vt:lpstr>Barlow Semi Condensed SemiBold</vt:lpstr>
      <vt:lpstr>Nunito Light</vt:lpstr>
      <vt:lpstr>Arial</vt:lpstr>
      <vt:lpstr>Menlo</vt:lpstr>
      <vt:lpstr>Titillium Web</vt:lpstr>
      <vt:lpstr>Calibri</vt:lpstr>
      <vt:lpstr>Statistics and Probability: Data Analysis and Interpretation - Math - 10th grade by Slidesgo</vt:lpstr>
      <vt:lpstr>Modélisation et optimisation des systèmes complexes </vt:lpstr>
      <vt:lpstr>Paramètre  des bordures</vt:lpstr>
      <vt:lpstr>Paramètre  des bordures</vt:lpstr>
      <vt:lpstr>Optimisation par Essaims Particulaires </vt:lpstr>
      <vt:lpstr>Optimisation par Essaims Particulaires </vt:lpstr>
      <vt:lpstr>Optimisation par Essaims Particulaires </vt:lpstr>
      <vt:lpstr>Optimisation par Essaims Particulaires </vt:lpstr>
      <vt:lpstr>Algorithme Génétique</vt:lpstr>
      <vt:lpstr>Algorithme Génétique</vt:lpstr>
      <vt:lpstr>Algorithme Génétique</vt:lpstr>
      <vt:lpstr>Optimisation par Essaims Particulaires </vt:lpstr>
      <vt:lpstr>L-BFGS-B</vt:lpstr>
      <vt:lpstr>Présentation PowerPoint</vt:lpstr>
      <vt:lpstr>Présentation PowerPoint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 and Probability: Data Analysis and Interpretation - Math</dc:title>
  <cp:lastModifiedBy>Loïc CASSAN</cp:lastModifiedBy>
  <cp:revision>7</cp:revision>
  <dcterms:modified xsi:type="dcterms:W3CDTF">2024-03-08T16:15:26Z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0x010100C0ED6F945901944AA4A16E19A84E4881</vt:lpwstr>
  </property>
</Properties>
</file>